
<file path=[Content_Types].xml><?xml version="1.0" encoding="utf-8"?>
<Types xmlns="http://schemas.openxmlformats.org/package/2006/content-types">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sldIdLst>
    <p:sldId id="345" r:id="rId5"/>
    <p:sldId id="346" r:id="rId6"/>
    <p:sldId id="333" r:id="rId7"/>
    <p:sldId id="347" r:id="rId8"/>
    <p:sldId id="348" r:id="rId9"/>
    <p:sldId id="349" r:id="rId10"/>
    <p:sldId id="350" r:id="rId11"/>
    <p:sldId id="351" r:id="rId12"/>
    <p:sldId id="352" r:id="rId13"/>
    <p:sldId id="353" r:id="rId14"/>
    <p:sldId id="354" r:id="rId15"/>
    <p:sldId id="355" r:id="rId16"/>
    <p:sldId id="356" r:id="rId17"/>
    <p:sldId id="357" r:id="rId18"/>
    <p:sldId id="360" r:id="rId19"/>
    <p:sldId id="358" r:id="rId20"/>
    <p:sldId id="359" r:id="rId21"/>
  </p:sldIdLst>
  <p:sldSz cx="24384000" cy="13716000"/>
  <p:notesSz cx="9144000" cy="6858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A4B019-D0F4-5EDE-F1E0-A3F76D9735BE}" name="Timothy D Ross" initials="TR" userId="S::tdross@clemson.edu::e4854921-981b-41b6-ae8a-ba4473c445a0" providerId="AD"/>
  <p188:author id="{D295DA2C-ACFE-1D37-F46B-3FE5DB5B3D79}" name="Fatemeh Afghah" initials="FA" userId="S::fafghah@clemson.edu::e7696261-e02a-448a-8f3b-a1c1090c31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703FA0"/>
    <a:srgbClr val="AD2B2A"/>
    <a:srgbClr val="03BAFD"/>
    <a:srgbClr val="41B65D"/>
    <a:srgbClr val="9E814A"/>
    <a:srgbClr val="4867B7"/>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9C280C-77F7-4410-B748-851427E50AA1}" v="2" dt="2026-07-23T12:00:43.95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75300" autoAdjust="0"/>
  </p:normalViewPr>
  <p:slideViewPr>
    <p:cSldViewPr snapToGrid="0">
      <p:cViewPr varScale="1">
        <p:scale>
          <a:sx n="20" d="100"/>
          <a:sy n="20" d="100"/>
        </p:scale>
        <p:origin x="1522" y="29"/>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2286000" y="514350"/>
            <a:ext cx="4572000" cy="2571750"/>
          </a:xfrm>
          <a:prstGeom prst="rect">
            <a:avLst/>
          </a:prstGeom>
        </p:spPr>
        <p:txBody>
          <a:bodyPr/>
          <a:lstStyle/>
          <a:p>
            <a:endParaRPr/>
          </a:p>
        </p:txBody>
      </p:sp>
      <p:sp>
        <p:nvSpPr>
          <p:cNvPr id="613" name="Shape 613"/>
          <p:cNvSpPr>
            <a:spLocks noGrp="1"/>
          </p:cNvSpPr>
          <p:nvPr>
            <p:ph type="body" sz="quarter" idx="1"/>
          </p:nvPr>
        </p:nvSpPr>
        <p:spPr>
          <a:xfrm>
            <a:off x="1219200" y="3257550"/>
            <a:ext cx="6705600" cy="30861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05421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Objects are:</a:t>
            </a:r>
          </a:p>
          <a:p>
            <a:pPr marL="342900" indent="-342900">
              <a:buFontTx/>
              <a:buChar char="-"/>
            </a:pPr>
            <a:r>
              <a:rPr lang="en-US" dirty="0"/>
              <a:t>Distributed according to simple noise functions that have similar numerical/categorical parameters to those used in heightmap generation</a:t>
            </a:r>
          </a:p>
          <a:p>
            <a:pPr marL="342900" indent="-342900">
              <a:buFontTx/>
              <a:buChar char="-"/>
            </a:pPr>
            <a:r>
              <a:rPr lang="en-US" dirty="0"/>
              <a:t>Contain additional parameters to control appearance and density (height, width, prevalence, etc.)</a:t>
            </a:r>
          </a:p>
          <a:p>
            <a:pPr marL="342900" indent="-342900">
              <a:buFontTx/>
              <a:buChar char="-"/>
            </a:pPr>
            <a:r>
              <a:rPr lang="en-US" dirty="0"/>
              <a:t>Bounded by surface-defined regions (trees cannot spawn in lake)</a:t>
            </a:r>
          </a:p>
          <a:p>
            <a:pPr marL="342900" indent="-342900">
              <a:buFontTx/>
              <a:buChar char="-"/>
            </a:pPr>
            <a:endParaRPr lang="en-US" dirty="0"/>
          </a:p>
          <a:p>
            <a:pPr marL="0" indent="0">
              <a:buFontTx/>
              <a:buNone/>
            </a:pPr>
            <a:r>
              <a:rPr lang="en-US" dirty="0"/>
              <a:t>Environmental Conditions are:</a:t>
            </a:r>
          </a:p>
          <a:p>
            <a:pPr marL="342900" indent="-342900">
              <a:buFontTx/>
              <a:buChar char="-"/>
            </a:pPr>
            <a:r>
              <a:rPr lang="en-US" dirty="0"/>
              <a:t>Optimized for simulation performance using GPU instantiating</a:t>
            </a:r>
          </a:p>
          <a:p>
            <a:pPr marL="342900" indent="-342900">
              <a:buFontTx/>
              <a:buChar char="-"/>
            </a:pPr>
            <a:r>
              <a:rPr lang="en-US" dirty="0"/>
              <a:t>Interpolated using weather controller (ex. Fog-to-Sunny: automatically interpolates fog density, cloud opacity, etc.)</a:t>
            </a:r>
          </a:p>
        </p:txBody>
      </p:sp>
    </p:spTree>
    <p:extLst>
      <p:ext uri="{BB962C8B-B14F-4D97-AF65-F5344CB8AC3E}">
        <p14:creationId xmlns:p14="http://schemas.microsoft.com/office/powerpoint/2010/main" val="1180475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Permits indefinite data collection</a:t>
            </a:r>
          </a:p>
          <a:p>
            <a:endParaRPr lang="en-US" dirty="0"/>
          </a:p>
          <a:p>
            <a:pPr marL="342900" indent="-342900">
              <a:buFontTx/>
              <a:buChar char="-"/>
            </a:pPr>
            <a:r>
              <a:rPr lang="en-US" dirty="0"/>
              <a:t>Utilizes dual-machine approach</a:t>
            </a:r>
          </a:p>
          <a:p>
            <a:pPr marL="342900" indent="-342900">
              <a:buFontTx/>
              <a:buChar char="-"/>
            </a:pPr>
            <a:r>
              <a:rPr lang="en-US" dirty="0"/>
              <a:t>Unity-running system allocates data buffer for temporary storage</a:t>
            </a:r>
          </a:p>
          <a:p>
            <a:pPr marL="342900" indent="-342900">
              <a:buFontTx/>
              <a:buChar char="-"/>
            </a:pPr>
            <a:r>
              <a:rPr lang="en-US" dirty="0"/>
              <a:t>Asynchronously flushes buffer to other machine when buffer is full</a:t>
            </a:r>
          </a:p>
          <a:p>
            <a:pPr marL="342900" indent="-342900">
              <a:buFontTx/>
              <a:buChar char="-"/>
            </a:pPr>
            <a:r>
              <a:rPr lang="en-US" dirty="0"/>
              <a:t>Async flushing is necessary to prevent simulation buffering</a:t>
            </a:r>
          </a:p>
        </p:txBody>
      </p:sp>
    </p:spTree>
    <p:extLst>
      <p:ext uri="{BB962C8B-B14F-4D97-AF65-F5344CB8AC3E}">
        <p14:creationId xmlns:p14="http://schemas.microsoft.com/office/powerpoint/2010/main" val="1217173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Packet is organized for easy parsing by data storage client</a:t>
            </a:r>
          </a:p>
          <a:p>
            <a:endParaRPr lang="en-US" dirty="0"/>
          </a:p>
          <a:p>
            <a:pPr marL="342900" indent="-342900">
              <a:buFontTx/>
              <a:buChar char="-"/>
            </a:pPr>
            <a:r>
              <a:rPr lang="en-US" dirty="0"/>
              <a:t>Introductory packet used to send current and future simulation metadata (weather conditions, lighting conditions, etc.)</a:t>
            </a:r>
          </a:p>
          <a:p>
            <a:pPr marL="342900" indent="-342900">
              <a:buFontTx/>
              <a:buChar char="-"/>
            </a:pPr>
            <a:r>
              <a:rPr lang="en-US" dirty="0"/>
              <a:t>Final packet used to identify fault designation</a:t>
            </a:r>
          </a:p>
        </p:txBody>
      </p:sp>
    </p:spTree>
    <p:extLst>
      <p:ext uri="{BB962C8B-B14F-4D97-AF65-F5344CB8AC3E}">
        <p14:creationId xmlns:p14="http://schemas.microsoft.com/office/powerpoint/2010/main" val="978635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Adverse conditions (Foggy, </a:t>
            </a:r>
            <a:r>
              <a:rPr lang="en-US" dirty="0" err="1"/>
              <a:t>HeavyRain</a:t>
            </a:r>
            <a:r>
              <a:rPr lang="en-US" dirty="0"/>
              <a:t>, </a:t>
            </a:r>
            <a:r>
              <a:rPr lang="en-US" dirty="0" err="1"/>
              <a:t>LightRain</a:t>
            </a:r>
            <a:r>
              <a:rPr lang="en-US" dirty="0"/>
              <a:t>) used to define weather-associated fault designation (any non-benign weather condition caused by visual degradation from adverse weather)</a:t>
            </a:r>
          </a:p>
        </p:txBody>
      </p:sp>
    </p:spTree>
    <p:extLst>
      <p:ext uri="{BB962C8B-B14F-4D97-AF65-F5344CB8AC3E}">
        <p14:creationId xmlns:p14="http://schemas.microsoft.com/office/powerpoint/2010/main" val="181724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Set of seven environments defined to demonstrate simulation diversity; simultaniously creates unique challenges</a:t>
            </a:r>
          </a:p>
          <a:p>
            <a:endParaRPr lang="en-US" dirty="0"/>
          </a:p>
          <a:p>
            <a:r>
              <a:rPr lang="en-US" dirty="0"/>
              <a:t>Ex:</a:t>
            </a:r>
          </a:p>
          <a:p>
            <a:pPr marL="342900" indent="-342900">
              <a:buFontTx/>
              <a:buChar char="-"/>
            </a:pPr>
            <a:r>
              <a:rPr lang="en-US" dirty="0" err="1"/>
              <a:t>NormalForest</a:t>
            </a:r>
            <a:r>
              <a:rPr lang="en-US" dirty="0"/>
              <a:t> used as baseline for object identification, scene segmentation</a:t>
            </a:r>
          </a:p>
          <a:p>
            <a:pPr marL="342900" indent="-342900">
              <a:buFontTx/>
              <a:buChar char="-"/>
            </a:pPr>
            <a:r>
              <a:rPr lang="en-US" dirty="0"/>
              <a:t>Desert used for elevation-based path planning</a:t>
            </a:r>
          </a:p>
          <a:p>
            <a:pPr marL="342900" indent="-342900">
              <a:buFontTx/>
              <a:buChar char="-"/>
            </a:pPr>
            <a:r>
              <a:rPr lang="en-US" dirty="0"/>
              <a:t>Wetlands used for aerial navigation during ground-view camera occlusions</a:t>
            </a:r>
          </a:p>
          <a:p>
            <a:pPr marL="342900" indent="-342900">
              <a:buFontTx/>
              <a:buChar char="-"/>
            </a:pPr>
            <a:r>
              <a:rPr lang="en-US" dirty="0"/>
              <a:t>Lakes used to determine ground-based segmentation with respect to challenging water reflections</a:t>
            </a:r>
          </a:p>
          <a:p>
            <a:pPr marL="342900" indent="-342900">
              <a:buFontTx/>
              <a:buChar char="-"/>
            </a:pPr>
            <a:endParaRPr lang="en-US" dirty="0"/>
          </a:p>
        </p:txBody>
      </p:sp>
    </p:spTree>
    <p:extLst>
      <p:ext uri="{BB962C8B-B14F-4D97-AF65-F5344CB8AC3E}">
        <p14:creationId xmlns:p14="http://schemas.microsoft.com/office/powerpoint/2010/main" val="3396871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Example of ground and aerial samples from each environment</a:t>
            </a:r>
          </a:p>
          <a:p>
            <a:endParaRPr lang="en-US" dirty="0"/>
          </a:p>
          <a:p>
            <a:r>
              <a:rPr lang="en-US" dirty="0"/>
              <a:t>In future work, we intend to provide full-suite of tasks of benchmark tasks for each domain</a:t>
            </a:r>
          </a:p>
        </p:txBody>
      </p:sp>
    </p:spTree>
    <p:extLst>
      <p:ext uri="{BB962C8B-B14F-4D97-AF65-F5344CB8AC3E}">
        <p14:creationId xmlns:p14="http://schemas.microsoft.com/office/powerpoint/2010/main" val="2746663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Small set of data samples collected using expressed presets</a:t>
            </a:r>
          </a:p>
        </p:txBody>
      </p:sp>
    </p:spTree>
    <p:extLst>
      <p:ext uri="{BB962C8B-B14F-4D97-AF65-F5344CB8AC3E}">
        <p14:creationId xmlns:p14="http://schemas.microsoft.com/office/powerpoint/2010/main" val="1799336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LiDAR Collisions:</a:t>
            </a:r>
          </a:p>
          <a:p>
            <a:pPr marL="342900" indent="-342900">
              <a:buFontTx/>
              <a:buChar char="-"/>
            </a:pPr>
            <a:r>
              <a:rPr lang="en-US" dirty="0"/>
              <a:t>Current approach (GPU instantiated grass objects) does not have proper LiDAR collisions, since the grass blades do not have colliders</a:t>
            </a:r>
          </a:p>
          <a:p>
            <a:pPr marL="342900" indent="-342900">
              <a:buFontTx/>
              <a:buChar char="-"/>
            </a:pPr>
            <a:r>
              <a:rPr lang="en-US" dirty="0"/>
              <a:t>Switch to mesh-based ray casting could provide improved accuracy</a:t>
            </a:r>
          </a:p>
          <a:p>
            <a:pPr marL="342900" indent="-342900">
              <a:buFontTx/>
              <a:buChar char="-"/>
            </a:pPr>
            <a:r>
              <a:rPr lang="en-US" dirty="0"/>
              <a:t>Exploration into LiDAR impact during adverse weather (</a:t>
            </a:r>
            <a:r>
              <a:rPr lang="en-US" dirty="0" err="1"/>
              <a:t>HeavyRain</a:t>
            </a:r>
            <a:r>
              <a:rPr lang="en-US" dirty="0"/>
              <a:t>)</a:t>
            </a:r>
          </a:p>
          <a:p>
            <a:pPr marL="342900" indent="-342900">
              <a:buFontTx/>
              <a:buChar char="-"/>
            </a:pPr>
            <a:endParaRPr lang="en-US" dirty="0"/>
          </a:p>
          <a:p>
            <a:pPr marL="0" indent="0">
              <a:buFontTx/>
              <a:buNone/>
            </a:pPr>
            <a:r>
              <a:rPr lang="en-US" dirty="0" err="1"/>
              <a:t>Terramechanic</a:t>
            </a:r>
            <a:r>
              <a:rPr lang="en-US" dirty="0"/>
              <a:t> fidelity:</a:t>
            </a:r>
          </a:p>
          <a:p>
            <a:pPr marL="342900" indent="-342900">
              <a:buFontTx/>
              <a:buChar char="-"/>
            </a:pPr>
            <a:r>
              <a:rPr lang="en-US" dirty="0"/>
              <a:t>Friction surfaces generally modeled upon real-world data, but not entirely accurate</a:t>
            </a:r>
          </a:p>
          <a:p>
            <a:pPr marL="342900" indent="-342900">
              <a:buFontTx/>
              <a:buChar char="-"/>
            </a:pPr>
            <a:r>
              <a:rPr lang="en-US" dirty="0"/>
              <a:t>Need for additional </a:t>
            </a:r>
            <a:r>
              <a:rPr lang="en-US" dirty="0" err="1"/>
              <a:t>terramechanic</a:t>
            </a:r>
            <a:r>
              <a:rPr lang="en-US" dirty="0"/>
              <a:t> modeling (ex. sand deposit deformation when traversing)</a:t>
            </a:r>
          </a:p>
        </p:txBody>
      </p:sp>
    </p:spTree>
    <p:extLst>
      <p:ext uri="{BB962C8B-B14F-4D97-AF65-F5344CB8AC3E}">
        <p14:creationId xmlns:p14="http://schemas.microsoft.com/office/powerpoint/2010/main" val="3873995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We can separate simulation development into six distinct categories:</a:t>
            </a:r>
          </a:p>
          <a:p>
            <a:r>
              <a:rPr lang="en-US" dirty="0"/>
              <a:t>Level 0 – curation of visual and physical data sources (e.g., where are you getting your data from? Is it ‘made up’? Is it grounded in real-world data?)</a:t>
            </a:r>
          </a:p>
          <a:p>
            <a:r>
              <a:rPr lang="en-US" dirty="0"/>
              <a:t>Level 1- visual and physical primitives. Defines the representation of visual and physical data. The quality of this representation helps determine the quality of the simulation</a:t>
            </a:r>
          </a:p>
          <a:p>
            <a:r>
              <a:rPr lang="en-US" dirty="0"/>
              <a:t>Level 2 – Static Rendering, Physics, and Environmental Rendering – determines how all static properties get instantiated within the environment. This is usually handled directly by the game engine (if using one), but also involves the creation of shader + material properties</a:t>
            </a:r>
          </a:p>
          <a:p>
            <a:r>
              <a:rPr lang="en-US" dirty="0"/>
              <a:t>Level 3 – Sensor modeling and generation – (e.g. are your sensors based upon real, physical units? How high fidelity are they compared to the real-world?)</a:t>
            </a:r>
          </a:p>
          <a:p>
            <a:endParaRPr lang="en-US" dirty="0"/>
          </a:p>
          <a:p>
            <a:r>
              <a:rPr lang="en-US" dirty="0"/>
              <a:t>For everything Level 3 or below, the vehicle + sensors are the only dynamic parts of the simulation</a:t>
            </a:r>
          </a:p>
          <a:p>
            <a:endParaRPr lang="en-US" dirty="0"/>
          </a:p>
          <a:p>
            <a:r>
              <a:rPr lang="en-US" dirty="0"/>
              <a:t>Level 4 – Dynamic mechanics and operations – involves changing weather, lighting, friction, etc. Used to estimate real-world </a:t>
            </a:r>
            <a:r>
              <a:rPr lang="en-US" dirty="0" err="1"/>
              <a:t>behaviour</a:t>
            </a:r>
            <a:r>
              <a:rPr lang="en-US" dirty="0"/>
              <a:t> from static state estimation</a:t>
            </a:r>
          </a:p>
          <a:p>
            <a:r>
              <a:rPr lang="en-US" dirty="0"/>
              <a:t>Level 5 – Digital-Twin – involves direct bi-directional communication between simulation and real-world hardware/software</a:t>
            </a:r>
          </a:p>
          <a:p>
            <a:endParaRPr lang="en-US" dirty="0"/>
          </a:p>
          <a:p>
            <a:r>
              <a:rPr lang="en-US" dirty="0"/>
              <a:t>The goal of this paper is to develop a level 4 simulation for future level 5 development</a:t>
            </a:r>
          </a:p>
        </p:txBody>
      </p:sp>
    </p:spTree>
    <p:extLst>
      <p:ext uri="{BB962C8B-B14F-4D97-AF65-F5344CB8AC3E}">
        <p14:creationId xmlns:p14="http://schemas.microsoft.com/office/powerpoint/2010/main" val="95499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We develop four primary contributions:</a:t>
            </a:r>
          </a:p>
          <a:p>
            <a:pPr marL="457200" indent="-457200">
              <a:buAutoNum type="arabicPeriod"/>
            </a:pPr>
            <a:r>
              <a:rPr lang="en-US" dirty="0"/>
              <a:t>Simulation – what game engine, </a:t>
            </a:r>
            <a:r>
              <a:rPr lang="en-US" dirty="0" err="1"/>
              <a:t>ugv</a:t>
            </a:r>
            <a:r>
              <a:rPr lang="en-US" dirty="0"/>
              <a:t> models, and sensors packages do we use</a:t>
            </a:r>
          </a:p>
          <a:p>
            <a:pPr marL="457200" indent="-457200">
              <a:buAutoNum type="arabicPeriod"/>
            </a:pPr>
            <a:r>
              <a:rPr lang="en-US" dirty="0"/>
              <a:t>Environment Generation – a simple, yet diverse procedural generation framework that transforms a set of categorical and numerical parameters into a static terrain with dynamic modeling</a:t>
            </a:r>
          </a:p>
          <a:p>
            <a:pPr marL="457200" indent="-457200">
              <a:buAutoNum type="arabicPeriod"/>
            </a:pPr>
            <a:r>
              <a:rPr lang="en-US" dirty="0"/>
              <a:t>Data streaming – a method used for indefinite sequence duration and optimization of computational resources</a:t>
            </a:r>
          </a:p>
          <a:p>
            <a:pPr marL="457200" indent="-457200">
              <a:buAutoNum type="arabicPeriod"/>
            </a:pPr>
            <a:r>
              <a:rPr lang="en-US" dirty="0"/>
              <a:t>Scenario Modeling – creation of metadata labels for sequence labeling</a:t>
            </a:r>
          </a:p>
          <a:p>
            <a:pPr marL="457200" indent="-457200">
              <a:buAutoNum type="arabicPeriod"/>
            </a:pPr>
            <a:endParaRPr lang="en-US" dirty="0"/>
          </a:p>
        </p:txBody>
      </p:sp>
    </p:spTree>
    <p:extLst>
      <p:ext uri="{BB962C8B-B14F-4D97-AF65-F5344CB8AC3E}">
        <p14:creationId xmlns:p14="http://schemas.microsoft.com/office/powerpoint/2010/main" val="1217943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Our simulation platform is capable of providing:</a:t>
            </a:r>
          </a:p>
          <a:p>
            <a:r>
              <a:rPr lang="en-US" dirty="0"/>
              <a:t>- continuous sequences (evolving dynamic weather + lighting)</a:t>
            </a:r>
          </a:p>
          <a:p>
            <a:r>
              <a:rPr lang="en-US" dirty="0"/>
              <a:t>- long sequences (reflective of off-road autonomous vehicle applications)</a:t>
            </a:r>
          </a:p>
          <a:p>
            <a:r>
              <a:rPr lang="en-US" dirty="0"/>
              <a:t>- both benign and failure designations (permits model robustness evaluation)</a:t>
            </a:r>
          </a:p>
        </p:txBody>
      </p:sp>
    </p:spTree>
    <p:extLst>
      <p:ext uri="{BB962C8B-B14F-4D97-AF65-F5344CB8AC3E}">
        <p14:creationId xmlns:p14="http://schemas.microsoft.com/office/powerpoint/2010/main" val="2570284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We present the four primary contributions</a:t>
            </a:r>
          </a:p>
        </p:txBody>
      </p:sp>
    </p:spTree>
    <p:extLst>
      <p:ext uri="{BB962C8B-B14F-4D97-AF65-F5344CB8AC3E}">
        <p14:creationId xmlns:p14="http://schemas.microsoft.com/office/powerpoint/2010/main" val="3817106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Unity Technologies, “Unity, real-time development platform,” https://unity.com, 2026</a:t>
            </a:r>
          </a:p>
          <a:p>
            <a:endParaRPr lang="en-US" dirty="0"/>
          </a:p>
          <a:p>
            <a:r>
              <a:rPr lang="en-US" dirty="0"/>
              <a:t>Unity game engine chosen for:</a:t>
            </a:r>
          </a:p>
          <a:p>
            <a:pPr marL="342900" indent="-342900">
              <a:buFontTx/>
              <a:buChar char="-"/>
            </a:pPr>
            <a:r>
              <a:rPr lang="en-US" dirty="0"/>
              <a:t>High fidelity physics engine</a:t>
            </a:r>
          </a:p>
          <a:p>
            <a:pPr marL="342900" indent="-342900">
              <a:buFontTx/>
              <a:buChar char="-"/>
            </a:pPr>
            <a:r>
              <a:rPr lang="en-US" dirty="0"/>
              <a:t>Availability of resources</a:t>
            </a:r>
          </a:p>
          <a:p>
            <a:pPr marL="342900" indent="-342900">
              <a:buFontTx/>
              <a:buChar char="-"/>
            </a:pPr>
            <a:r>
              <a:rPr lang="en-US" dirty="0"/>
              <a:t>Proprietary RL integration for closed-loop model testing</a:t>
            </a:r>
          </a:p>
        </p:txBody>
      </p:sp>
    </p:spTree>
    <p:extLst>
      <p:ext uri="{BB962C8B-B14F-4D97-AF65-F5344CB8AC3E}">
        <p14:creationId xmlns:p14="http://schemas.microsoft.com/office/powerpoint/2010/main" val="2806398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pPr lvl="0"/>
            <a:r>
              <a:rPr lang="en-US" dirty="0" err="1"/>
              <a:t>Clearpath</a:t>
            </a:r>
            <a:r>
              <a:rPr lang="en-US" dirty="0"/>
              <a:t> Robotics, “Husky UGV – specification comparison,” https://clearpathrobotics.com/husky-spec-comparison/, 2026</a:t>
            </a:r>
          </a:p>
          <a:p>
            <a:pPr lvl="0"/>
            <a:r>
              <a:rPr lang="en-US" dirty="0"/>
              <a:t>T. V. Samak, C. V. Samak, and M. Xie, “</a:t>
            </a:r>
            <a:r>
              <a:rPr lang="en-US" dirty="0" err="1"/>
              <a:t>Autodrive</a:t>
            </a:r>
            <a:r>
              <a:rPr lang="en-US" dirty="0"/>
              <a:t> simulator: A simulator for scaled autonomous vehicle research and education,” in Proceedings of the 2021 2nd International Conference on Control, Robotics and Intelligent System, ser. CCRIS ’21. New York, NY, USA: Association for Computing Machinery, 2021, p. 1–5. [Online]. Available: https://doi.org/10.1145/3483845.3483846</a:t>
            </a:r>
          </a:p>
          <a:p>
            <a:pPr lvl="0"/>
            <a:r>
              <a:rPr lang="en-US" dirty="0"/>
              <a:t>R. Tanaka, A. Harada, and the Field Robotics Japan contributors, “Unity sensors,” https://github.com/Field-Robotics-Japan/UnitySensors, 2025</a:t>
            </a:r>
          </a:p>
          <a:p>
            <a:pPr lvl="0"/>
            <a:endParaRPr lang="en-US" dirty="0"/>
          </a:p>
          <a:p>
            <a:pPr lvl="0"/>
            <a:r>
              <a:rPr lang="en-US" dirty="0"/>
              <a:t>UGV Choice:</a:t>
            </a:r>
          </a:p>
          <a:p>
            <a:pPr marL="342900" lvl="0" indent="-342900">
              <a:buFontTx/>
              <a:buChar char="-"/>
            </a:pPr>
            <a:r>
              <a:rPr lang="en-US" dirty="0" err="1"/>
              <a:t>Clearpath</a:t>
            </a:r>
            <a:r>
              <a:rPr lang="en-US" dirty="0"/>
              <a:t> Robotics Husky A-300 is a small vehicle with intentionally limited mobility; permits the study of navigation and path planning</a:t>
            </a:r>
          </a:p>
          <a:p>
            <a:pPr marL="0" lvl="0" indent="0">
              <a:buFontTx/>
              <a:buNone/>
            </a:pPr>
            <a:endParaRPr lang="en-US" dirty="0"/>
          </a:p>
          <a:p>
            <a:pPr marL="0" lvl="0" indent="0">
              <a:buFontTx/>
              <a:buNone/>
            </a:pPr>
            <a:r>
              <a:rPr lang="en-US" dirty="0" err="1"/>
              <a:t>UnitySensors</a:t>
            </a:r>
            <a:r>
              <a:rPr lang="en-US" dirty="0"/>
              <a:t> 2.0.5:</a:t>
            </a:r>
          </a:p>
          <a:p>
            <a:pPr marL="342900" lvl="0" indent="-342900">
              <a:buFontTx/>
              <a:buChar char="-"/>
            </a:pPr>
            <a:r>
              <a:rPr lang="en-US" dirty="0"/>
              <a:t>Primary sensors package</a:t>
            </a:r>
          </a:p>
          <a:p>
            <a:pPr marL="342900" lvl="0" indent="-342900">
              <a:buFontTx/>
              <a:buChar char="-"/>
            </a:pPr>
            <a:r>
              <a:rPr lang="en-US" dirty="0"/>
              <a:t>Use of overhead RGB camera permits study of multi-agent decision making</a:t>
            </a:r>
          </a:p>
        </p:txBody>
      </p:sp>
    </p:spTree>
    <p:extLst>
      <p:ext uri="{BB962C8B-B14F-4D97-AF65-F5344CB8AC3E}">
        <p14:creationId xmlns:p14="http://schemas.microsoft.com/office/powerpoint/2010/main" val="61453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A543C-3038-2C4E-4992-30E775009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FC981-2688-33D0-A12A-AF42086FA91B}"/>
              </a:ext>
            </a:extLst>
          </p:cNvPr>
          <p:cNvSpPr>
            <a:spLocks noGrp="1" noRot="1" noChangeAspect="1"/>
          </p:cNvSpPr>
          <p:nvPr>
            <p:ph type="sldImg"/>
          </p:nvPr>
        </p:nvSpPr>
        <p:spPr>
          <a:xfrm>
            <a:off x="2286000" y="514350"/>
            <a:ext cx="4572000" cy="2571750"/>
          </a:xfrm>
        </p:spPr>
      </p:sp>
      <p:sp>
        <p:nvSpPr>
          <p:cNvPr id="3" name="Notes Placeholder 2">
            <a:extLst>
              <a:ext uri="{FF2B5EF4-FFF2-40B4-BE49-F238E27FC236}">
                <a16:creationId xmlns:a16="http://schemas.microsoft.com/office/drawing/2014/main" id="{0485E964-D3A4-FC74-6BE0-172555DF1491}"/>
              </a:ext>
            </a:extLst>
          </p:cNvPr>
          <p:cNvSpPr>
            <a:spLocks noGrp="1"/>
          </p:cNvSpPr>
          <p:nvPr>
            <p:ph type="body" idx="1"/>
          </p:nvPr>
        </p:nvSpPr>
        <p:spPr/>
        <p:txBody>
          <a:bodyPr/>
          <a:lstStyle/>
          <a:p>
            <a:pPr lvl="0"/>
            <a:r>
              <a:rPr lang="en-US" dirty="0" err="1"/>
              <a:t>Clearpath</a:t>
            </a:r>
            <a:r>
              <a:rPr lang="en-US" dirty="0"/>
              <a:t> Robotics, “Husky UGV – specification comparison,” https://clearpathrobotics.com/husky-spec-comparison/, 2026</a:t>
            </a:r>
          </a:p>
          <a:p>
            <a:pPr lvl="0"/>
            <a:r>
              <a:rPr lang="en-US" dirty="0"/>
              <a:t>T. V. Samak, C. V. Samak, and M. Xie, “</a:t>
            </a:r>
            <a:r>
              <a:rPr lang="en-US" dirty="0" err="1"/>
              <a:t>Autodrive</a:t>
            </a:r>
            <a:r>
              <a:rPr lang="en-US" dirty="0"/>
              <a:t> simulator: A simulator for scaled autonomous vehicle research and education,” in Proceedings of the 2021 2nd International Conference on Control, Robotics and Intelligent System, ser. CCRIS ’21. New York, NY, USA: Association for Computing Machinery, 2021, p. 1–5. [Online]. Available: https://doi.org/10.1145/3483845.3483846</a:t>
            </a:r>
          </a:p>
          <a:p>
            <a:pPr lvl="0"/>
            <a:r>
              <a:rPr lang="en-US" dirty="0"/>
              <a:t>R. Tanaka, A. Harada, and the Field Robotics Japan contributors, “Unity sensors,” https://github.com/Field-Robotics-Japan/UnitySensors, 2025</a:t>
            </a:r>
          </a:p>
          <a:p>
            <a:pPr lvl="0"/>
            <a:endParaRPr lang="en-US" dirty="0"/>
          </a:p>
          <a:p>
            <a:pPr lvl="0"/>
            <a:r>
              <a:rPr lang="en-US" dirty="0"/>
              <a:t>Different heightmaps can be generated using different numerical/categorical parameters into different noise functions</a:t>
            </a:r>
          </a:p>
        </p:txBody>
      </p:sp>
    </p:spTree>
    <p:extLst>
      <p:ext uri="{BB962C8B-B14F-4D97-AF65-F5344CB8AC3E}">
        <p14:creationId xmlns:p14="http://schemas.microsoft.com/office/powerpoint/2010/main" val="2692028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dirty="0"/>
              <a:t>Surface are:</a:t>
            </a:r>
          </a:p>
          <a:p>
            <a:pPr marL="342900" indent="-342900">
              <a:buFontTx/>
              <a:buChar char="-"/>
            </a:pPr>
            <a:r>
              <a:rPr lang="en-US" dirty="0"/>
              <a:t>Instantiated based upon height value</a:t>
            </a:r>
          </a:p>
          <a:p>
            <a:pPr marL="342900" indent="-342900">
              <a:buFontTx/>
              <a:buChar char="-"/>
            </a:pPr>
            <a:r>
              <a:rPr lang="en-US" dirty="0"/>
              <a:t>Blended to provide smooth transitions</a:t>
            </a:r>
          </a:p>
          <a:p>
            <a:pPr marL="342900" indent="-342900">
              <a:buFontTx/>
              <a:buChar char="-"/>
            </a:pPr>
            <a:r>
              <a:rPr lang="en-US" dirty="0"/>
              <a:t>Diversified using flood-fill algorithms to support unique path-planning scenarios</a:t>
            </a:r>
          </a:p>
          <a:p>
            <a:pPr marL="342900" indent="-342900">
              <a:buFontTx/>
              <a:buChar char="-"/>
            </a:pPr>
            <a:r>
              <a:rPr lang="en-US" dirty="0"/>
              <a:t>Integrated with physics engine using Unity’s </a:t>
            </a:r>
            <a:r>
              <a:rPr lang="en-US" dirty="0" err="1"/>
              <a:t>WheelFrictionCurve</a:t>
            </a:r>
            <a:r>
              <a:rPr lang="en-US" dirty="0"/>
              <a:t> object that is assigned to each Unity </a:t>
            </a:r>
            <a:r>
              <a:rPr lang="en-US" dirty="0" err="1"/>
              <a:t>WheelCollider</a:t>
            </a:r>
            <a:endParaRPr lang="en-US" dirty="0"/>
          </a:p>
        </p:txBody>
      </p:sp>
    </p:spTree>
    <p:extLst>
      <p:ext uri="{BB962C8B-B14F-4D97-AF65-F5344CB8AC3E}">
        <p14:creationId xmlns:p14="http://schemas.microsoft.com/office/powerpoint/2010/main" val="18749811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E5832-C99B-B4EA-A604-425C75720F7C}"/>
              </a:ext>
            </a:extLst>
          </p:cNvPr>
          <p:cNvSpPr>
            <a:spLocks noGrp="1"/>
          </p:cNvSpPr>
          <p:nvPr>
            <p:ph type="body" sz="quarter" idx="10"/>
          </p:nvPr>
        </p:nvSpPr>
        <p:spPr>
          <a:xfrm>
            <a:off x="1981201" y="4648688"/>
            <a:ext cx="16072338" cy="736729"/>
          </a:xfrm>
        </p:spPr>
        <p:txBody>
          <a:bodyPr/>
          <a:lstStyle/>
          <a:p>
            <a:pPr>
              <a:spcAft>
                <a:spcPts val="1800"/>
              </a:spcAft>
            </a:pPr>
            <a:r>
              <a:rPr lang="en-US" dirty="0"/>
              <a:t>Timothy Ross, Julia Boone, Fatemeh </a:t>
            </a:r>
            <a:r>
              <a:rPr lang="en-US" dirty="0" err="1"/>
              <a:t>Afghah</a:t>
            </a:r>
            <a:r>
              <a:rPr lang="en-US" dirty="0"/>
              <a:t> (PhD)</a:t>
            </a:r>
            <a:endParaRPr lang="en-US" sz="3600" dirty="0"/>
          </a:p>
        </p:txBody>
      </p:sp>
      <p:sp>
        <p:nvSpPr>
          <p:cNvPr id="3" name="Text Placeholder 2">
            <a:extLst>
              <a:ext uri="{FF2B5EF4-FFF2-40B4-BE49-F238E27FC236}">
                <a16:creationId xmlns:a16="http://schemas.microsoft.com/office/drawing/2014/main" id="{B8F958D8-F5BC-62A7-3AE8-D74845B88BED}"/>
              </a:ext>
            </a:extLst>
          </p:cNvPr>
          <p:cNvSpPr>
            <a:spLocks noGrp="1"/>
          </p:cNvSpPr>
          <p:nvPr>
            <p:ph type="body" sz="quarter" idx="11"/>
          </p:nvPr>
        </p:nvSpPr>
        <p:spPr>
          <a:xfrm>
            <a:off x="1971530" y="2313386"/>
            <a:ext cx="19604183" cy="1857155"/>
          </a:xfrm>
        </p:spPr>
        <p:txBody>
          <a:bodyPr/>
          <a:lstStyle/>
          <a:p>
            <a:r>
              <a:rPr lang="en-US" dirty="0"/>
              <a:t>Multimodal Digital-Twin Simulations for Off-Road Autonomous Vehicles</a:t>
            </a:r>
          </a:p>
        </p:txBody>
      </p:sp>
      <p:sp>
        <p:nvSpPr>
          <p:cNvPr id="4" name="Text Placeholder 1">
            <a:extLst>
              <a:ext uri="{FF2B5EF4-FFF2-40B4-BE49-F238E27FC236}">
                <a16:creationId xmlns:a16="http://schemas.microsoft.com/office/drawing/2014/main" id="{5FAB065E-FB75-C015-6D36-9165FECF0068}"/>
              </a:ext>
            </a:extLst>
          </p:cNvPr>
          <p:cNvSpPr txBox="1">
            <a:spLocks/>
          </p:cNvSpPr>
          <p:nvPr/>
        </p:nvSpPr>
        <p:spPr>
          <a:xfrm>
            <a:off x="223715" y="7654796"/>
            <a:ext cx="10545884" cy="1921684"/>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latin typeface="Arial" panose="020B0604020202020204" pitchFamily="34" charset="0"/>
                <a:cs typeface="Arial" panose="020B0604020202020204" pitchFamily="34" charset="0"/>
              </a:rPr>
              <a:t>DISTRIBUTION STATEMENT A. </a:t>
            </a:r>
          </a:p>
          <a:p>
            <a:r>
              <a:rPr lang="en-US" sz="2400" dirty="0">
                <a:latin typeface="Arial" panose="020B0604020202020204" pitchFamily="34" charset="0"/>
                <a:cs typeface="Arial" panose="020B0604020202020204" pitchFamily="34" charset="0"/>
              </a:rPr>
              <a:t>Approved for public release; distribution is unlimited. OPSEC # 10945</a:t>
            </a:r>
          </a:p>
          <a:p>
            <a:endParaRPr lang="en-US" sz="2400" i="1" dirty="0">
              <a:solidFill>
                <a:srgbClr val="FF0000"/>
              </a:solidFill>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Acknowledgment: This work was supported by Clemson University’s Virtual Prototyping of Autonomy Enabled Ground Systems (VIPR-GS), under Cooperative Agreement W56HZV-21-2-0001 with the US Army DEVCOM Ground Vehicle Systems Center (GVSC).</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Reference herein to any specific commercial company, product, process, or service by trade name, trademark, manufacturer, or otherwise, does not necessarily constitute or imply its endorsement, recommendation, or favoring by the United States Government or the Department of the Army (</a:t>
            </a:r>
            <a:r>
              <a:rPr lang="en-US" sz="2400" dirty="0" err="1">
                <a:latin typeface="Arial" panose="020B0604020202020204" pitchFamily="34" charset="0"/>
                <a:cs typeface="Arial" panose="020B0604020202020204" pitchFamily="34" charset="0"/>
              </a:rPr>
              <a:t>DoA</a:t>
            </a:r>
            <a:r>
              <a:rPr lang="en-US" sz="2400" dirty="0">
                <a:latin typeface="Arial" panose="020B0604020202020204" pitchFamily="34" charset="0"/>
                <a:cs typeface="Arial" panose="020B0604020202020204" pitchFamily="34" charset="0"/>
              </a:rPr>
              <a:t>).</a:t>
            </a:r>
          </a:p>
        </p:txBody>
      </p:sp>
      <p:sp>
        <p:nvSpPr>
          <p:cNvPr id="5" name="Text Placeholder 1">
            <a:extLst>
              <a:ext uri="{FF2B5EF4-FFF2-40B4-BE49-F238E27FC236}">
                <a16:creationId xmlns:a16="http://schemas.microsoft.com/office/drawing/2014/main" id="{E1D37F07-3C37-8EF3-D498-5E3EDEE19D46}"/>
              </a:ext>
            </a:extLst>
          </p:cNvPr>
          <p:cNvSpPr txBox="1">
            <a:spLocks/>
          </p:cNvSpPr>
          <p:nvPr/>
        </p:nvSpPr>
        <p:spPr>
          <a:xfrm>
            <a:off x="1981201" y="5733112"/>
            <a:ext cx="13376030" cy="1921684"/>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3200" dirty="0"/>
              <a:t>Clemson University, Department of Electrical and Computer Engineering</a:t>
            </a:r>
          </a:p>
          <a:p>
            <a:pPr hangingPunct="1"/>
            <a:r>
              <a:rPr lang="en-US" sz="3200" dirty="0"/>
              <a:t>Intelligent Systems and Wireless Networking (IS-</a:t>
            </a:r>
            <a:r>
              <a:rPr lang="en-US" sz="3200" dirty="0" err="1"/>
              <a:t>WiN</a:t>
            </a:r>
            <a:r>
              <a:rPr lang="en-US" sz="3200" dirty="0"/>
              <a:t>) Laboratory</a:t>
            </a:r>
          </a:p>
          <a:p>
            <a:pPr hangingPunct="1"/>
            <a:endParaRPr lang="en-US" sz="3200" dirty="0"/>
          </a:p>
        </p:txBody>
      </p:sp>
      <p:pic>
        <p:nvPicPr>
          <p:cNvPr id="1026" name="Picture 2" descr="IS-WiN Laboratory - People | Fatemeh Afghah">
            <a:extLst>
              <a:ext uri="{FF2B5EF4-FFF2-40B4-BE49-F238E27FC236}">
                <a16:creationId xmlns:a16="http://schemas.microsoft.com/office/drawing/2014/main" id="{187A0831-26C7-481E-F5EF-2925F32197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715" y="262922"/>
            <a:ext cx="4188958" cy="1921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95839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63CE8A1-5DB5-141C-B4C2-1E5FF82D5507}"/>
              </a:ext>
            </a:extLst>
          </p:cNvPr>
          <p:cNvSpPr txBox="1">
            <a:spLocks/>
          </p:cNvSpPr>
          <p:nvPr/>
        </p:nvSpPr>
        <p:spPr>
          <a:xfrm>
            <a:off x="1981200" y="238931"/>
            <a:ext cx="13127502" cy="1857155"/>
          </a:xfrm>
          <a:prstGeom prst="rect">
            <a:avLst/>
          </a:prstGeom>
        </p:spPr>
        <p:txBody>
          <a:bodyPr lIns="0"/>
          <a:lstStyle>
            <a:lvl1pPr marL="0" marR="0" indent="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a:t>Procedural Environment Generation</a:t>
            </a:r>
            <a:endParaRPr lang="en-US" dirty="0"/>
          </a:p>
        </p:txBody>
      </p:sp>
      <p:sp>
        <p:nvSpPr>
          <p:cNvPr id="5" name="Text Placeholder 1">
            <a:extLst>
              <a:ext uri="{FF2B5EF4-FFF2-40B4-BE49-F238E27FC236}">
                <a16:creationId xmlns:a16="http://schemas.microsoft.com/office/drawing/2014/main" id="{425EE189-089E-139A-6359-4EB2FB67FBDD}"/>
              </a:ext>
            </a:extLst>
          </p:cNvPr>
          <p:cNvSpPr>
            <a:spLocks noGrp="1"/>
          </p:cNvSpPr>
          <p:nvPr>
            <p:ph type="body" sz="quarter" idx="10"/>
          </p:nvPr>
        </p:nvSpPr>
        <p:spPr>
          <a:xfrm>
            <a:off x="1981200" y="2761275"/>
            <a:ext cx="20292646" cy="825987"/>
          </a:xfrm>
        </p:spPr>
        <p:txBody>
          <a:bodyPr/>
          <a:lstStyle/>
          <a:p>
            <a:pPr lvl="0"/>
            <a:r>
              <a:rPr lang="en-US" sz="3600" u="sng" dirty="0"/>
              <a:t>Four primary components:</a:t>
            </a:r>
            <a:r>
              <a:rPr lang="en-US" sz="3600" dirty="0"/>
              <a:t> heightmaps, surfaces, </a:t>
            </a:r>
            <a:r>
              <a:rPr lang="en-US" sz="3600" b="1" i="1" dirty="0"/>
              <a:t>objects, environmental conditions</a:t>
            </a:r>
            <a:endParaRPr lang="en-US" sz="3600" b="1" i="1" u="sng" dirty="0"/>
          </a:p>
        </p:txBody>
      </p:sp>
      <p:sp>
        <p:nvSpPr>
          <p:cNvPr id="8" name="Text Placeholder 1">
            <a:extLst>
              <a:ext uri="{FF2B5EF4-FFF2-40B4-BE49-F238E27FC236}">
                <a16:creationId xmlns:a16="http://schemas.microsoft.com/office/drawing/2014/main" id="{210EF43F-B534-60D5-4BB0-18179CA7F4D7}"/>
              </a:ext>
            </a:extLst>
          </p:cNvPr>
          <p:cNvSpPr txBox="1">
            <a:spLocks/>
          </p:cNvSpPr>
          <p:nvPr/>
        </p:nvSpPr>
        <p:spPr>
          <a:xfrm>
            <a:off x="2045677" y="3839458"/>
            <a:ext cx="10451123" cy="4577712"/>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r>
              <a:rPr lang="en-US" sz="3600" dirty="0"/>
              <a:t>Objects are:</a:t>
            </a:r>
          </a:p>
          <a:p>
            <a:pPr marL="571500" lvl="0" indent="-571500">
              <a:spcBef>
                <a:spcPts val="1200"/>
              </a:spcBef>
              <a:buFont typeface="Arial" panose="020B0604020202020204" pitchFamily="34" charset="0"/>
              <a:buChar char="•"/>
            </a:pPr>
            <a:r>
              <a:rPr lang="en-US" sz="4400" dirty="0"/>
              <a:t>Spawned according to user-defined density, size, distribution rules</a:t>
            </a:r>
          </a:p>
          <a:p>
            <a:pPr marL="571500" lvl="0" indent="-571500">
              <a:spcBef>
                <a:spcPts val="1200"/>
              </a:spcBef>
              <a:buFont typeface="Arial" panose="020B0604020202020204" pitchFamily="34" charset="0"/>
              <a:buChar char="•"/>
            </a:pPr>
            <a:r>
              <a:rPr lang="en-US" sz="4400" dirty="0"/>
              <a:t>Programmatically limited to physically plausible regions</a:t>
            </a:r>
          </a:p>
        </p:txBody>
      </p:sp>
      <p:sp>
        <p:nvSpPr>
          <p:cNvPr id="9" name="Text Placeholder 1">
            <a:extLst>
              <a:ext uri="{FF2B5EF4-FFF2-40B4-BE49-F238E27FC236}">
                <a16:creationId xmlns:a16="http://schemas.microsoft.com/office/drawing/2014/main" id="{FE51FDE6-0133-D00C-6D46-FA20FF927D8E}"/>
              </a:ext>
            </a:extLst>
          </p:cNvPr>
          <p:cNvSpPr txBox="1">
            <a:spLocks/>
          </p:cNvSpPr>
          <p:nvPr/>
        </p:nvSpPr>
        <p:spPr>
          <a:xfrm>
            <a:off x="2045677" y="8665869"/>
            <a:ext cx="18096523" cy="4577712"/>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r>
              <a:rPr lang="en-US" sz="3600" dirty="0"/>
              <a:t>Environmental Conditions are:</a:t>
            </a:r>
          </a:p>
          <a:p>
            <a:pPr marL="571500" lvl="0" indent="-571500">
              <a:spcBef>
                <a:spcPts val="1200"/>
              </a:spcBef>
              <a:buFont typeface="Arial" panose="020B0604020202020204" pitchFamily="34" charset="0"/>
              <a:buChar char="•"/>
            </a:pPr>
            <a:r>
              <a:rPr lang="en-US" sz="4400" dirty="0"/>
              <a:t>Generated using GPU instantiating</a:t>
            </a:r>
          </a:p>
          <a:p>
            <a:pPr marL="571500" lvl="0" indent="-571500">
              <a:spcBef>
                <a:spcPts val="1200"/>
              </a:spcBef>
              <a:buFont typeface="Arial" panose="020B0604020202020204" pitchFamily="34" charset="0"/>
              <a:buChar char="•"/>
            </a:pPr>
            <a:r>
              <a:rPr lang="en-US" sz="4400" dirty="0"/>
              <a:t>Interpolated using weather controller to provide plausible transitions</a:t>
            </a:r>
          </a:p>
          <a:p>
            <a:pPr lvl="1" indent="0">
              <a:spcBef>
                <a:spcPts val="1200"/>
              </a:spcBef>
            </a:pPr>
            <a:endParaRPr lang="en-US" sz="4400" dirty="0"/>
          </a:p>
        </p:txBody>
      </p:sp>
      <p:pic>
        <p:nvPicPr>
          <p:cNvPr id="10" name="Picture 9">
            <a:extLst>
              <a:ext uri="{FF2B5EF4-FFF2-40B4-BE49-F238E27FC236}">
                <a16:creationId xmlns:a16="http://schemas.microsoft.com/office/drawing/2014/main" id="{FE06F62A-CC52-D6DF-72F7-D18CC3EE3EDC}"/>
              </a:ext>
            </a:extLst>
          </p:cNvPr>
          <p:cNvPicPr>
            <a:picLocks noChangeAspect="1"/>
          </p:cNvPicPr>
          <p:nvPr/>
        </p:nvPicPr>
        <p:blipFill>
          <a:blip r:embed="rId3"/>
          <a:srcRect l="21417" t="38689" r="20031" b="13531"/>
          <a:stretch>
            <a:fillRect/>
          </a:stretch>
        </p:blipFill>
        <p:spPr>
          <a:xfrm>
            <a:off x="13118276" y="3835961"/>
            <a:ext cx="9704600" cy="5757329"/>
          </a:xfrm>
          <a:prstGeom prst="rect">
            <a:avLst/>
          </a:prstGeom>
          <a:noFill/>
          <a:ln cap="flat">
            <a:noFill/>
          </a:ln>
        </p:spPr>
      </p:pic>
      <p:sp>
        <p:nvSpPr>
          <p:cNvPr id="3" name="Text Placeholder 1">
            <a:extLst>
              <a:ext uri="{FF2B5EF4-FFF2-40B4-BE49-F238E27FC236}">
                <a16:creationId xmlns:a16="http://schemas.microsoft.com/office/drawing/2014/main" id="{953169D8-176B-1761-04D9-E76A9290E7E0}"/>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5268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B24D5-E5FA-EF71-9B13-28109B7E3D69}"/>
            </a:ext>
          </a:extLst>
        </p:cNvPr>
        <p:cNvGrpSpPr/>
        <p:nvPr/>
      </p:nvGrpSpPr>
      <p:grpSpPr>
        <a:xfrm>
          <a:off x="0" y="0"/>
          <a:ext cx="0" cy="0"/>
          <a:chOff x="0" y="0"/>
          <a:chExt cx="0" cy="0"/>
        </a:xfrm>
      </p:grpSpPr>
      <p:sp>
        <p:nvSpPr>
          <p:cNvPr id="4" name="Text Placeholder 2">
            <a:extLst>
              <a:ext uri="{FF2B5EF4-FFF2-40B4-BE49-F238E27FC236}">
                <a16:creationId xmlns:a16="http://schemas.microsoft.com/office/drawing/2014/main" id="{49F6D623-8A8C-2A77-33AE-03280EB51BDF}"/>
              </a:ext>
            </a:extLst>
          </p:cNvPr>
          <p:cNvSpPr txBox="1">
            <a:spLocks/>
          </p:cNvSpPr>
          <p:nvPr/>
        </p:nvSpPr>
        <p:spPr>
          <a:xfrm>
            <a:off x="1981200" y="238931"/>
            <a:ext cx="13127502" cy="1857155"/>
          </a:xfrm>
          <a:prstGeom prst="rect">
            <a:avLst/>
          </a:prstGeom>
        </p:spPr>
        <p:txBody>
          <a:bodyPr lIns="0"/>
          <a:lstStyle>
            <a:lvl1pPr marL="0" marR="0" indent="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dirty="0"/>
              <a:t>Real-Time Multimodal Data Streaming</a:t>
            </a:r>
          </a:p>
        </p:txBody>
      </p:sp>
      <p:sp>
        <p:nvSpPr>
          <p:cNvPr id="5" name="Text Placeholder 1">
            <a:extLst>
              <a:ext uri="{FF2B5EF4-FFF2-40B4-BE49-F238E27FC236}">
                <a16:creationId xmlns:a16="http://schemas.microsoft.com/office/drawing/2014/main" id="{2397A423-51E5-485F-5EDC-63343AC02434}"/>
              </a:ext>
            </a:extLst>
          </p:cNvPr>
          <p:cNvSpPr>
            <a:spLocks noGrp="1"/>
          </p:cNvSpPr>
          <p:nvPr>
            <p:ph type="body" sz="quarter" idx="10"/>
          </p:nvPr>
        </p:nvSpPr>
        <p:spPr>
          <a:xfrm>
            <a:off x="1981200" y="2761275"/>
            <a:ext cx="20292646" cy="825987"/>
          </a:xfrm>
        </p:spPr>
        <p:txBody>
          <a:bodyPr/>
          <a:lstStyle/>
          <a:p>
            <a:pPr lvl="0"/>
            <a:r>
              <a:rPr lang="en-US" sz="3600" u="sng" dirty="0"/>
              <a:t>Objective</a:t>
            </a:r>
            <a:r>
              <a:rPr lang="en-US" sz="3600" dirty="0"/>
              <a:t>: alleviate computational workload by offloading data storage</a:t>
            </a:r>
            <a:endParaRPr lang="en-US" sz="3600" b="1" i="1" u="sng" dirty="0"/>
          </a:p>
        </p:txBody>
      </p:sp>
      <p:grpSp>
        <p:nvGrpSpPr>
          <p:cNvPr id="2" name="Group 6">
            <a:extLst>
              <a:ext uri="{FF2B5EF4-FFF2-40B4-BE49-F238E27FC236}">
                <a16:creationId xmlns:a16="http://schemas.microsoft.com/office/drawing/2014/main" id="{5EA99F7C-B6A8-A0DF-C303-E0551EB6BB3F}"/>
              </a:ext>
            </a:extLst>
          </p:cNvPr>
          <p:cNvGrpSpPr/>
          <p:nvPr/>
        </p:nvGrpSpPr>
        <p:grpSpPr>
          <a:xfrm>
            <a:off x="2782645" y="4495716"/>
            <a:ext cx="7682948" cy="6794676"/>
            <a:chOff x="1042150" y="2396697"/>
            <a:chExt cx="3885422" cy="3436205"/>
          </a:xfrm>
        </p:grpSpPr>
        <p:sp>
          <p:nvSpPr>
            <p:cNvPr id="3" name="Rectangle: Rounded Corners 14">
              <a:extLst>
                <a:ext uri="{FF2B5EF4-FFF2-40B4-BE49-F238E27FC236}">
                  <a16:creationId xmlns:a16="http://schemas.microsoft.com/office/drawing/2014/main" id="{FD47CE43-52F6-0E39-98D6-21E93D67D8A6}"/>
                </a:ext>
              </a:extLst>
            </p:cNvPr>
            <p:cNvSpPr/>
            <p:nvPr/>
          </p:nvSpPr>
          <p:spPr>
            <a:xfrm>
              <a:off x="1042150" y="2396697"/>
              <a:ext cx="3885422" cy="2333804"/>
            </a:xfrm>
            <a:custGeom>
              <a:avLst/>
              <a:gdLst>
                <a:gd name="f0" fmla="val 10800000"/>
                <a:gd name="f1" fmla="val 5400000"/>
                <a:gd name="f2" fmla="val 16200000"/>
                <a:gd name="f3" fmla="val w"/>
                <a:gd name="f4" fmla="val h"/>
                <a:gd name="f5" fmla="val ss"/>
                <a:gd name="f6" fmla="val 0"/>
                <a:gd name="f7" fmla="*/ 5419351 1 1725033"/>
                <a:gd name="f8" fmla="val 45"/>
                <a:gd name="f9" fmla="val 1653"/>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Rectangle: Rounded Corners 15">
              <a:extLst>
                <a:ext uri="{FF2B5EF4-FFF2-40B4-BE49-F238E27FC236}">
                  <a16:creationId xmlns:a16="http://schemas.microsoft.com/office/drawing/2014/main" id="{A7E96DEA-1F54-47E8-CB27-DFA067ACFB7B}"/>
                </a:ext>
              </a:extLst>
            </p:cNvPr>
            <p:cNvSpPr/>
            <p:nvPr/>
          </p:nvSpPr>
          <p:spPr>
            <a:xfrm>
              <a:off x="1121566" y="2481142"/>
              <a:ext cx="3726600" cy="2164915"/>
            </a:xfrm>
            <a:custGeom>
              <a:avLst/>
              <a:gdLst>
                <a:gd name="f0" fmla="val 10800000"/>
                <a:gd name="f1" fmla="val 5400000"/>
                <a:gd name="f2" fmla="val 16200000"/>
                <a:gd name="f3" fmla="val w"/>
                <a:gd name="f4" fmla="val h"/>
                <a:gd name="f5" fmla="val ss"/>
                <a:gd name="f6" fmla="val 0"/>
                <a:gd name="f7" fmla="*/ 5419351 1 1725033"/>
                <a:gd name="f8" fmla="val 45"/>
                <a:gd name="f9" fmla="val 1194"/>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19046" cap="flat">
              <a:solidFill>
                <a:srgbClr val="000000"/>
              </a:solidFill>
              <a:prstDash val="solid"/>
              <a:miter/>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ptos"/>
              </a:endParaRPr>
            </a:p>
          </p:txBody>
        </p:sp>
        <p:sp>
          <p:nvSpPr>
            <p:cNvPr id="7" name="Rectangle 16">
              <a:extLst>
                <a:ext uri="{FF2B5EF4-FFF2-40B4-BE49-F238E27FC236}">
                  <a16:creationId xmlns:a16="http://schemas.microsoft.com/office/drawing/2014/main" id="{EEE35B0F-0796-DD44-DDB6-0186476021EA}"/>
                </a:ext>
              </a:extLst>
            </p:cNvPr>
            <p:cNvSpPr/>
            <p:nvPr/>
          </p:nvSpPr>
          <p:spPr>
            <a:xfrm>
              <a:off x="2737905" y="4724083"/>
              <a:ext cx="493913" cy="850602"/>
            </a:xfrm>
            <a:prstGeom prst="rect">
              <a:avLst/>
            </a:prstGeom>
            <a:solidFill>
              <a:srgbClr val="000000"/>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11" name="Oval 17">
              <a:extLst>
                <a:ext uri="{FF2B5EF4-FFF2-40B4-BE49-F238E27FC236}">
                  <a16:creationId xmlns:a16="http://schemas.microsoft.com/office/drawing/2014/main" id="{600A0434-701D-C59C-0253-FDBDAB47B69D}"/>
                </a:ext>
              </a:extLst>
            </p:cNvPr>
            <p:cNvSpPr/>
            <p:nvPr/>
          </p:nvSpPr>
          <p:spPr>
            <a:xfrm>
              <a:off x="1850196" y="5303657"/>
              <a:ext cx="2269339" cy="52924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0000"/>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grpSp>
      <p:sp>
        <p:nvSpPr>
          <p:cNvPr id="17" name="Rectangle: Rounded Corners 19">
            <a:extLst>
              <a:ext uri="{FF2B5EF4-FFF2-40B4-BE49-F238E27FC236}">
                <a16:creationId xmlns:a16="http://schemas.microsoft.com/office/drawing/2014/main" id="{9FC7E6EA-7FF4-DF41-A559-F5329E2EEDAA}"/>
              </a:ext>
            </a:extLst>
          </p:cNvPr>
          <p:cNvSpPr/>
          <p:nvPr/>
        </p:nvSpPr>
        <p:spPr>
          <a:xfrm>
            <a:off x="3214694" y="4915535"/>
            <a:ext cx="6818849" cy="3775173"/>
          </a:xfrm>
          <a:custGeom>
            <a:avLst/>
            <a:gdLst>
              <a:gd name="f0" fmla="val 10800000"/>
              <a:gd name="f1" fmla="val 5400000"/>
              <a:gd name="f2" fmla="val 16200000"/>
              <a:gd name="f3" fmla="val w"/>
              <a:gd name="f4" fmla="val h"/>
              <a:gd name="f5" fmla="val ss"/>
              <a:gd name="f6" fmla="val 0"/>
              <a:gd name="f7" fmla="*/ 5419351 1 1725033"/>
              <a:gd name="f8" fmla="val 45"/>
              <a:gd name="f9" fmla="val 5938"/>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BE3D6"/>
          </a:solidFill>
          <a:ln w="19046" cap="flat">
            <a:solidFill>
              <a:srgbClr val="000000"/>
            </a:solidFill>
            <a:prstDash val="solid"/>
            <a:miter/>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sng" strike="noStrike" kern="1200" cap="none" spc="0" baseline="0" dirty="0">
              <a:solidFill>
                <a:srgbClr val="000000"/>
              </a:solidFill>
              <a:uFillTx/>
              <a:latin typeface="Aptos"/>
            </a:endParaRPr>
          </a:p>
        </p:txBody>
      </p:sp>
      <p:sp>
        <p:nvSpPr>
          <p:cNvPr id="18" name="TextBox 20">
            <a:extLst>
              <a:ext uri="{FF2B5EF4-FFF2-40B4-BE49-F238E27FC236}">
                <a16:creationId xmlns:a16="http://schemas.microsoft.com/office/drawing/2014/main" id="{E76F25F2-B534-0302-B393-990AB767302A}"/>
              </a:ext>
            </a:extLst>
          </p:cNvPr>
          <p:cNvSpPr txBox="1"/>
          <p:nvPr/>
        </p:nvSpPr>
        <p:spPr>
          <a:xfrm>
            <a:off x="5056960" y="5060127"/>
            <a:ext cx="3134313" cy="46166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sng" strike="noStrike" kern="1200" cap="none" spc="0" baseline="0">
                <a:solidFill>
                  <a:srgbClr val="000000"/>
                </a:solidFill>
                <a:uFillTx/>
                <a:latin typeface="Arial" panose="020B0604020202020204" pitchFamily="34" charset="0"/>
                <a:cs typeface="Arial" panose="020B0604020202020204" pitchFamily="34" charset="0"/>
              </a:rPr>
              <a:t>System RAM</a:t>
            </a:r>
          </a:p>
        </p:txBody>
      </p:sp>
      <p:sp>
        <p:nvSpPr>
          <p:cNvPr id="19" name="Rectangle 18">
            <a:extLst>
              <a:ext uri="{FF2B5EF4-FFF2-40B4-BE49-F238E27FC236}">
                <a16:creationId xmlns:a16="http://schemas.microsoft.com/office/drawing/2014/main" id="{2942BE83-C442-1582-1E00-B93C778E41C5}"/>
              </a:ext>
            </a:extLst>
          </p:cNvPr>
          <p:cNvSpPr/>
          <p:nvPr/>
        </p:nvSpPr>
        <p:spPr>
          <a:xfrm>
            <a:off x="7768085" y="5892749"/>
            <a:ext cx="1554499" cy="2273113"/>
          </a:xfrm>
          <a:prstGeom prst="rect">
            <a:avLst/>
          </a:prstGeom>
          <a:solidFill>
            <a:srgbClr val="FFFFFF"/>
          </a:solidFill>
          <a:ln w="19046" cap="flat">
            <a:solidFill>
              <a:srgbClr val="000000"/>
            </a:solidFill>
            <a:custDash>
              <a:ds d="300063" sp="300063"/>
            </a:custDash>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anose="020B0604020202020204" pitchFamily="34" charset="0"/>
                <a:cs typeface="Arial" panose="020B0604020202020204" pitchFamily="34" charset="0"/>
              </a:rPr>
              <a:t>Data Buffer</a:t>
            </a:r>
          </a:p>
        </p:txBody>
      </p:sp>
      <p:sp>
        <p:nvSpPr>
          <p:cNvPr id="20" name="TextBox 21">
            <a:extLst>
              <a:ext uri="{FF2B5EF4-FFF2-40B4-BE49-F238E27FC236}">
                <a16:creationId xmlns:a16="http://schemas.microsoft.com/office/drawing/2014/main" id="{70C7DB8E-6269-0688-8180-8C46077BD497}"/>
              </a:ext>
            </a:extLst>
          </p:cNvPr>
          <p:cNvSpPr txBox="1"/>
          <p:nvPr/>
        </p:nvSpPr>
        <p:spPr>
          <a:xfrm>
            <a:off x="5056963" y="3741549"/>
            <a:ext cx="3134310" cy="70788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1200" cap="none" spc="0" baseline="0" dirty="0">
                <a:solidFill>
                  <a:srgbClr val="000000"/>
                </a:solidFill>
                <a:uFillTx/>
                <a:latin typeface="Arial" panose="020B0604020202020204" pitchFamily="34" charset="0"/>
                <a:cs typeface="Arial" panose="020B0604020202020204" pitchFamily="34" charset="0"/>
              </a:rPr>
              <a:t>Client</a:t>
            </a:r>
          </a:p>
        </p:txBody>
      </p:sp>
      <p:grpSp>
        <p:nvGrpSpPr>
          <p:cNvPr id="39" name="Group 38">
            <a:extLst>
              <a:ext uri="{FF2B5EF4-FFF2-40B4-BE49-F238E27FC236}">
                <a16:creationId xmlns:a16="http://schemas.microsoft.com/office/drawing/2014/main" id="{EF3BFA3C-B6FF-8FD8-EFCA-A9BAF9B93D35}"/>
              </a:ext>
            </a:extLst>
          </p:cNvPr>
          <p:cNvGrpSpPr/>
          <p:nvPr/>
        </p:nvGrpSpPr>
        <p:grpSpPr>
          <a:xfrm>
            <a:off x="3920201" y="5892749"/>
            <a:ext cx="3619156" cy="2273113"/>
            <a:chOff x="6601533" y="6179011"/>
            <a:chExt cx="2921413" cy="1834876"/>
          </a:xfrm>
        </p:grpSpPr>
        <p:sp>
          <p:nvSpPr>
            <p:cNvPr id="21" name="Rectangle 22">
              <a:extLst>
                <a:ext uri="{FF2B5EF4-FFF2-40B4-BE49-F238E27FC236}">
                  <a16:creationId xmlns:a16="http://schemas.microsoft.com/office/drawing/2014/main" id="{EA8DB67F-D8C0-5005-15D0-3C70F5A6BFA1}"/>
                </a:ext>
              </a:extLst>
            </p:cNvPr>
            <p:cNvSpPr/>
            <p:nvPr/>
          </p:nvSpPr>
          <p:spPr>
            <a:xfrm>
              <a:off x="6601533" y="6179011"/>
              <a:ext cx="2921413" cy="1834876"/>
            </a:xfrm>
            <a:prstGeom prst="rect">
              <a:avLst/>
            </a:prstGeom>
            <a:solidFill>
              <a:srgbClr val="FFFFFF"/>
            </a:solidFill>
            <a:ln w="19046" cap="flat">
              <a:solidFill>
                <a:srgbClr val="000000"/>
              </a:solidFill>
              <a:custDash>
                <a:ds d="300063" sp="300063"/>
              </a:custDash>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1200" cap="none" spc="0" baseline="0">
                <a:solidFill>
                  <a:srgbClr val="000000"/>
                </a:solidFill>
                <a:uFillTx/>
                <a:latin typeface="Aptos"/>
              </a:endParaRPr>
            </a:p>
          </p:txBody>
        </p:sp>
        <p:pic>
          <p:nvPicPr>
            <p:cNvPr id="22" name="Picture 2" descr="Unity Logo, symbol, meaning, history, PNG, brand">
              <a:extLst>
                <a:ext uri="{FF2B5EF4-FFF2-40B4-BE49-F238E27FC236}">
                  <a16:creationId xmlns:a16="http://schemas.microsoft.com/office/drawing/2014/main" id="{108A2282-740A-1FC0-6849-16138683EBE6}"/>
                </a:ext>
              </a:extLst>
            </p:cNvPr>
            <p:cNvPicPr>
              <a:picLocks noChangeAspect="1"/>
            </p:cNvPicPr>
            <p:nvPr/>
          </p:nvPicPr>
          <p:blipFill>
            <a:blip r:embed="rId3"/>
            <a:srcRect/>
            <a:stretch>
              <a:fillRect/>
            </a:stretch>
          </p:blipFill>
          <p:spPr>
            <a:xfrm>
              <a:off x="6722199" y="6372584"/>
              <a:ext cx="2746541" cy="1544926"/>
            </a:xfrm>
            <a:prstGeom prst="rect">
              <a:avLst/>
            </a:prstGeom>
            <a:noFill/>
            <a:ln cap="flat">
              <a:noFill/>
            </a:ln>
          </p:spPr>
        </p:pic>
      </p:grpSp>
      <p:pic>
        <p:nvPicPr>
          <p:cNvPr id="23" name="Graphic 23" descr="Line arrow: Counter-clockwise curve with solid fill">
            <a:extLst>
              <a:ext uri="{FF2B5EF4-FFF2-40B4-BE49-F238E27FC236}">
                <a16:creationId xmlns:a16="http://schemas.microsoft.com/office/drawing/2014/main" id="{613B6B3F-E0F5-685E-BF98-5A945B40B0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047065">
            <a:off x="10932240" y="7987904"/>
            <a:ext cx="2723460" cy="3901829"/>
          </a:xfrm>
          <a:prstGeom prst="rect">
            <a:avLst/>
          </a:prstGeom>
          <a:noFill/>
          <a:ln cap="flat">
            <a:noFill/>
          </a:ln>
        </p:spPr>
      </p:pic>
      <p:sp>
        <p:nvSpPr>
          <p:cNvPr id="25" name="TextBox 25">
            <a:extLst>
              <a:ext uri="{FF2B5EF4-FFF2-40B4-BE49-F238E27FC236}">
                <a16:creationId xmlns:a16="http://schemas.microsoft.com/office/drawing/2014/main" id="{AF38EE4C-9E06-D13D-7E8B-19CC230CB945}"/>
              </a:ext>
            </a:extLst>
          </p:cNvPr>
          <p:cNvSpPr txBox="1"/>
          <p:nvPr/>
        </p:nvSpPr>
        <p:spPr>
          <a:xfrm>
            <a:off x="9918790" y="10787425"/>
            <a:ext cx="4705754" cy="132343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1200" cap="none" spc="0" baseline="0" dirty="0">
                <a:solidFill>
                  <a:srgbClr val="000000"/>
                </a:solidFill>
                <a:uFillTx/>
                <a:latin typeface="Arial" panose="020B0604020202020204" pitchFamily="34" charset="0"/>
                <a:cs typeface="Arial" panose="020B0604020202020204" pitchFamily="34" charset="0"/>
              </a:rPr>
              <a:t>Once full, async buffer flush</a:t>
            </a:r>
          </a:p>
        </p:txBody>
      </p:sp>
      <p:grpSp>
        <p:nvGrpSpPr>
          <p:cNvPr id="40" name="Group 39">
            <a:extLst>
              <a:ext uri="{FF2B5EF4-FFF2-40B4-BE49-F238E27FC236}">
                <a16:creationId xmlns:a16="http://schemas.microsoft.com/office/drawing/2014/main" id="{294590A5-1DD8-0D37-956E-6170FE3C85F2}"/>
              </a:ext>
            </a:extLst>
          </p:cNvPr>
          <p:cNvGrpSpPr/>
          <p:nvPr/>
        </p:nvGrpSpPr>
        <p:grpSpPr>
          <a:xfrm>
            <a:off x="10465592" y="6465493"/>
            <a:ext cx="3452815" cy="675038"/>
            <a:chOff x="11136661" y="7184326"/>
            <a:chExt cx="2336840" cy="196312"/>
          </a:xfrm>
        </p:grpSpPr>
        <p:sp>
          <p:nvSpPr>
            <p:cNvPr id="28" name="Rectangle 40">
              <a:extLst>
                <a:ext uri="{FF2B5EF4-FFF2-40B4-BE49-F238E27FC236}">
                  <a16:creationId xmlns:a16="http://schemas.microsoft.com/office/drawing/2014/main" id="{2204B861-05DD-8A1C-8991-04D4E64769EB}"/>
                </a:ext>
              </a:extLst>
            </p:cNvPr>
            <p:cNvSpPr/>
            <p:nvPr/>
          </p:nvSpPr>
          <p:spPr>
            <a:xfrm>
              <a:off x="11136661" y="7184326"/>
              <a:ext cx="2336840" cy="196312"/>
            </a:xfrm>
            <a:prstGeom prst="rect">
              <a:avLst/>
            </a:prstGeom>
            <a:solidFill>
              <a:srgbClr val="FFFFFF"/>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grpSp>
          <p:nvGrpSpPr>
            <p:cNvPr id="29" name="Group 32">
              <a:extLst>
                <a:ext uri="{FF2B5EF4-FFF2-40B4-BE49-F238E27FC236}">
                  <a16:creationId xmlns:a16="http://schemas.microsoft.com/office/drawing/2014/main" id="{08A1D48B-0331-7D5B-289B-F8D9C8773B02}"/>
                </a:ext>
              </a:extLst>
            </p:cNvPr>
            <p:cNvGrpSpPr/>
            <p:nvPr/>
          </p:nvGrpSpPr>
          <p:grpSpPr>
            <a:xfrm>
              <a:off x="11153980" y="7215214"/>
              <a:ext cx="939006" cy="134517"/>
              <a:chOff x="4940750" y="3492166"/>
              <a:chExt cx="939006" cy="134517"/>
            </a:xfrm>
          </p:grpSpPr>
          <p:sp>
            <p:nvSpPr>
              <p:cNvPr id="30" name="Rectangle 28">
                <a:extLst>
                  <a:ext uri="{FF2B5EF4-FFF2-40B4-BE49-F238E27FC236}">
                    <a16:creationId xmlns:a16="http://schemas.microsoft.com/office/drawing/2014/main" id="{380D63CD-043C-34BA-F5D7-E6FC0296E497}"/>
                  </a:ext>
                </a:extLst>
              </p:cNvPr>
              <p:cNvSpPr/>
              <p:nvPr/>
            </p:nvSpPr>
            <p:spPr>
              <a:xfrm>
                <a:off x="4940750" y="3492166"/>
                <a:ext cx="695346" cy="134517"/>
              </a:xfrm>
              <a:prstGeom prst="rect">
                <a:avLst/>
              </a:prstGeom>
              <a:solidFill>
                <a:srgbClr val="DAE8FC"/>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a:solidFill>
                      <a:srgbClr val="000000"/>
                    </a:solidFill>
                    <a:uFillTx/>
                    <a:latin typeface="Franklin Gothic Book" pitchFamily="34"/>
                  </a:rPr>
                  <a:t>Cam 4 Data</a:t>
                </a:r>
              </a:p>
            </p:txBody>
          </p:sp>
          <p:sp>
            <p:nvSpPr>
              <p:cNvPr id="31" name="Rectangle 31">
                <a:extLst>
                  <a:ext uri="{FF2B5EF4-FFF2-40B4-BE49-F238E27FC236}">
                    <a16:creationId xmlns:a16="http://schemas.microsoft.com/office/drawing/2014/main" id="{AF92650E-5254-A49F-619A-397D78E7D370}"/>
                  </a:ext>
                </a:extLst>
              </p:cNvPr>
              <p:cNvSpPr/>
              <p:nvPr/>
            </p:nvSpPr>
            <p:spPr>
              <a:xfrm>
                <a:off x="5636096" y="3492166"/>
                <a:ext cx="243660" cy="134517"/>
              </a:xfrm>
              <a:prstGeom prst="rect">
                <a:avLst/>
              </a:prstGeom>
              <a:solidFill>
                <a:srgbClr val="D5E8D4"/>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grpSp>
        <p:grpSp>
          <p:nvGrpSpPr>
            <p:cNvPr id="32" name="Group 44">
              <a:extLst>
                <a:ext uri="{FF2B5EF4-FFF2-40B4-BE49-F238E27FC236}">
                  <a16:creationId xmlns:a16="http://schemas.microsoft.com/office/drawing/2014/main" id="{40C0726F-C530-EFC3-173C-D37DE1CEBEDC}"/>
                </a:ext>
              </a:extLst>
            </p:cNvPr>
            <p:cNvGrpSpPr/>
            <p:nvPr/>
          </p:nvGrpSpPr>
          <p:grpSpPr>
            <a:xfrm>
              <a:off x="12305081" y="7215214"/>
              <a:ext cx="939007" cy="134517"/>
              <a:chOff x="6091851" y="3492166"/>
              <a:chExt cx="939007" cy="134517"/>
            </a:xfrm>
          </p:grpSpPr>
          <p:sp>
            <p:nvSpPr>
              <p:cNvPr id="33" name="Rectangle 45">
                <a:extLst>
                  <a:ext uri="{FF2B5EF4-FFF2-40B4-BE49-F238E27FC236}">
                    <a16:creationId xmlns:a16="http://schemas.microsoft.com/office/drawing/2014/main" id="{83CB0934-AA13-73C9-1D55-7B1C1398F3A9}"/>
                  </a:ext>
                </a:extLst>
              </p:cNvPr>
              <p:cNvSpPr/>
              <p:nvPr/>
            </p:nvSpPr>
            <p:spPr>
              <a:xfrm>
                <a:off x="6091851" y="3492166"/>
                <a:ext cx="695346" cy="134517"/>
              </a:xfrm>
              <a:prstGeom prst="rect">
                <a:avLst/>
              </a:prstGeom>
              <a:solidFill>
                <a:srgbClr val="DAE8FC"/>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a:solidFill>
                      <a:srgbClr val="000000"/>
                    </a:solidFill>
                    <a:uFillTx/>
                    <a:latin typeface="Franklin Gothic Book" pitchFamily="34"/>
                  </a:rPr>
                  <a:t>Cam 1 Data</a:t>
                </a:r>
              </a:p>
            </p:txBody>
          </p:sp>
          <p:sp>
            <p:nvSpPr>
              <p:cNvPr id="34" name="Rectangle 46">
                <a:extLst>
                  <a:ext uri="{FF2B5EF4-FFF2-40B4-BE49-F238E27FC236}">
                    <a16:creationId xmlns:a16="http://schemas.microsoft.com/office/drawing/2014/main" id="{BEFB72EF-8C79-AF28-7B36-A30146058A10}"/>
                  </a:ext>
                </a:extLst>
              </p:cNvPr>
              <p:cNvSpPr/>
              <p:nvPr/>
            </p:nvSpPr>
            <p:spPr>
              <a:xfrm>
                <a:off x="6787198" y="3492166"/>
                <a:ext cx="243660" cy="134517"/>
              </a:xfrm>
              <a:prstGeom prst="rect">
                <a:avLst/>
              </a:prstGeom>
              <a:solidFill>
                <a:srgbClr val="D5E8D4"/>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grpSp>
        <p:cxnSp>
          <p:nvCxnSpPr>
            <p:cNvPr id="35" name="Straight Arrow Connector 39">
              <a:extLst>
                <a:ext uri="{FF2B5EF4-FFF2-40B4-BE49-F238E27FC236}">
                  <a16:creationId xmlns:a16="http://schemas.microsoft.com/office/drawing/2014/main" id="{05320BC6-2BF3-2C74-C9AA-F927319BEEE5}"/>
                </a:ext>
              </a:extLst>
            </p:cNvPr>
            <p:cNvCxnSpPr>
              <a:cxnSpLocks/>
            </p:cNvCxnSpPr>
            <p:nvPr/>
          </p:nvCxnSpPr>
          <p:spPr>
            <a:xfrm>
              <a:off x="13244079" y="7282478"/>
              <a:ext cx="169072" cy="0"/>
            </a:xfrm>
            <a:prstGeom prst="straightConnector1">
              <a:avLst/>
            </a:prstGeom>
            <a:noFill/>
            <a:ln w="19046" cap="flat">
              <a:solidFill>
                <a:srgbClr val="000000"/>
              </a:solidFill>
              <a:prstDash val="solid"/>
              <a:miter/>
              <a:tailEnd type="arrow"/>
            </a:ln>
          </p:spPr>
        </p:cxnSp>
        <p:cxnSp>
          <p:nvCxnSpPr>
            <p:cNvPr id="36" name="Straight Arrow Connector 50">
              <a:extLst>
                <a:ext uri="{FF2B5EF4-FFF2-40B4-BE49-F238E27FC236}">
                  <a16:creationId xmlns:a16="http://schemas.microsoft.com/office/drawing/2014/main" id="{589B8180-7162-D38F-C269-0AC3FEFAF11A}"/>
                </a:ext>
              </a:extLst>
            </p:cNvPr>
            <p:cNvCxnSpPr>
              <a:cxnSpLocks/>
            </p:cNvCxnSpPr>
            <p:nvPr/>
          </p:nvCxnSpPr>
          <p:spPr>
            <a:xfrm>
              <a:off x="12092986" y="7282478"/>
              <a:ext cx="169064" cy="0"/>
            </a:xfrm>
            <a:prstGeom prst="straightConnector1">
              <a:avLst/>
            </a:prstGeom>
            <a:noFill/>
            <a:ln w="19046" cap="flat">
              <a:solidFill>
                <a:srgbClr val="000000"/>
              </a:solidFill>
              <a:prstDash val="solid"/>
              <a:miter/>
              <a:tailEnd type="arrow"/>
            </a:ln>
          </p:spPr>
        </p:cxnSp>
      </p:grpSp>
      <p:grpSp>
        <p:nvGrpSpPr>
          <p:cNvPr id="41" name="Group 6">
            <a:extLst>
              <a:ext uri="{FF2B5EF4-FFF2-40B4-BE49-F238E27FC236}">
                <a16:creationId xmlns:a16="http://schemas.microsoft.com/office/drawing/2014/main" id="{89A1D276-0CAF-DB59-6DFB-25219FD9A5F6}"/>
              </a:ext>
            </a:extLst>
          </p:cNvPr>
          <p:cNvGrpSpPr/>
          <p:nvPr/>
        </p:nvGrpSpPr>
        <p:grpSpPr>
          <a:xfrm>
            <a:off x="13918407" y="4495716"/>
            <a:ext cx="7682948" cy="6794676"/>
            <a:chOff x="1042150" y="2396697"/>
            <a:chExt cx="3885422" cy="3436205"/>
          </a:xfrm>
        </p:grpSpPr>
        <p:sp>
          <p:nvSpPr>
            <p:cNvPr id="42" name="Rectangle: Rounded Corners 14">
              <a:extLst>
                <a:ext uri="{FF2B5EF4-FFF2-40B4-BE49-F238E27FC236}">
                  <a16:creationId xmlns:a16="http://schemas.microsoft.com/office/drawing/2014/main" id="{FB9661BD-5041-247B-B0F7-630A265CC89C}"/>
                </a:ext>
              </a:extLst>
            </p:cNvPr>
            <p:cNvSpPr/>
            <p:nvPr/>
          </p:nvSpPr>
          <p:spPr>
            <a:xfrm>
              <a:off x="1042150" y="2396697"/>
              <a:ext cx="3885422" cy="2333804"/>
            </a:xfrm>
            <a:custGeom>
              <a:avLst/>
              <a:gdLst>
                <a:gd name="f0" fmla="val 10800000"/>
                <a:gd name="f1" fmla="val 5400000"/>
                <a:gd name="f2" fmla="val 16200000"/>
                <a:gd name="f3" fmla="val w"/>
                <a:gd name="f4" fmla="val h"/>
                <a:gd name="f5" fmla="val ss"/>
                <a:gd name="f6" fmla="val 0"/>
                <a:gd name="f7" fmla="*/ 5419351 1 1725033"/>
                <a:gd name="f8" fmla="val 45"/>
                <a:gd name="f9" fmla="val 1653"/>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43" name="Rectangle: Rounded Corners 15">
              <a:extLst>
                <a:ext uri="{FF2B5EF4-FFF2-40B4-BE49-F238E27FC236}">
                  <a16:creationId xmlns:a16="http://schemas.microsoft.com/office/drawing/2014/main" id="{1B23B011-4A73-7606-FA8A-82BF2419D869}"/>
                </a:ext>
              </a:extLst>
            </p:cNvPr>
            <p:cNvSpPr/>
            <p:nvPr/>
          </p:nvSpPr>
          <p:spPr>
            <a:xfrm>
              <a:off x="1121566" y="2481142"/>
              <a:ext cx="3726600" cy="2164915"/>
            </a:xfrm>
            <a:custGeom>
              <a:avLst/>
              <a:gdLst>
                <a:gd name="f0" fmla="val 10800000"/>
                <a:gd name="f1" fmla="val 5400000"/>
                <a:gd name="f2" fmla="val 16200000"/>
                <a:gd name="f3" fmla="val w"/>
                <a:gd name="f4" fmla="val h"/>
                <a:gd name="f5" fmla="val ss"/>
                <a:gd name="f6" fmla="val 0"/>
                <a:gd name="f7" fmla="*/ 5419351 1 1725033"/>
                <a:gd name="f8" fmla="val 45"/>
                <a:gd name="f9" fmla="val 1194"/>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19046" cap="flat">
              <a:solidFill>
                <a:srgbClr val="000000"/>
              </a:solidFill>
              <a:prstDash val="solid"/>
              <a:miter/>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ptos"/>
              </a:endParaRPr>
            </a:p>
          </p:txBody>
        </p:sp>
        <p:sp>
          <p:nvSpPr>
            <p:cNvPr id="44" name="Rectangle 16">
              <a:extLst>
                <a:ext uri="{FF2B5EF4-FFF2-40B4-BE49-F238E27FC236}">
                  <a16:creationId xmlns:a16="http://schemas.microsoft.com/office/drawing/2014/main" id="{EB182323-FAC1-EF2C-D336-72C35A6B611B}"/>
                </a:ext>
              </a:extLst>
            </p:cNvPr>
            <p:cNvSpPr/>
            <p:nvPr/>
          </p:nvSpPr>
          <p:spPr>
            <a:xfrm>
              <a:off x="2737905" y="4724083"/>
              <a:ext cx="493913" cy="850602"/>
            </a:xfrm>
            <a:prstGeom prst="rect">
              <a:avLst/>
            </a:prstGeom>
            <a:solidFill>
              <a:srgbClr val="000000"/>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45" name="Oval 17">
              <a:extLst>
                <a:ext uri="{FF2B5EF4-FFF2-40B4-BE49-F238E27FC236}">
                  <a16:creationId xmlns:a16="http://schemas.microsoft.com/office/drawing/2014/main" id="{FB115F04-B693-031E-58AC-DA4EF0B09C9A}"/>
                </a:ext>
              </a:extLst>
            </p:cNvPr>
            <p:cNvSpPr/>
            <p:nvPr/>
          </p:nvSpPr>
          <p:spPr>
            <a:xfrm>
              <a:off x="1850196" y="5303657"/>
              <a:ext cx="2269339" cy="52924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0000"/>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grpSp>
      <p:sp>
        <p:nvSpPr>
          <p:cNvPr id="46" name="Rectangle: Rounded Corners 19">
            <a:extLst>
              <a:ext uri="{FF2B5EF4-FFF2-40B4-BE49-F238E27FC236}">
                <a16:creationId xmlns:a16="http://schemas.microsoft.com/office/drawing/2014/main" id="{FD28EF35-D8FB-1EBF-35EA-AFCB384EEDDC}"/>
              </a:ext>
            </a:extLst>
          </p:cNvPr>
          <p:cNvSpPr/>
          <p:nvPr/>
        </p:nvSpPr>
        <p:spPr>
          <a:xfrm>
            <a:off x="14350456" y="4915535"/>
            <a:ext cx="6818849" cy="3775173"/>
          </a:xfrm>
          <a:custGeom>
            <a:avLst/>
            <a:gdLst>
              <a:gd name="f0" fmla="val 10800000"/>
              <a:gd name="f1" fmla="val 5400000"/>
              <a:gd name="f2" fmla="val 16200000"/>
              <a:gd name="f3" fmla="val w"/>
              <a:gd name="f4" fmla="val h"/>
              <a:gd name="f5" fmla="val ss"/>
              <a:gd name="f6" fmla="val 0"/>
              <a:gd name="f7" fmla="*/ 5419351 1 1725033"/>
              <a:gd name="f8" fmla="val 45"/>
              <a:gd name="f9" fmla="val 5938"/>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6">
              <a:lumMod val="20000"/>
              <a:lumOff val="80000"/>
            </a:schemeClr>
          </a:solidFill>
          <a:ln w="19046" cap="flat">
            <a:solidFill>
              <a:srgbClr val="000000"/>
            </a:solidFill>
            <a:prstDash val="solid"/>
            <a:miter/>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sng" strike="noStrike" kern="1200" cap="none" spc="0" baseline="0" dirty="0">
              <a:solidFill>
                <a:srgbClr val="000000"/>
              </a:solidFill>
              <a:uFillTx/>
              <a:latin typeface="Aptos"/>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u="sng" kern="1200" dirty="0">
              <a:latin typeface="Aptos"/>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sng" strike="noStrike" kern="1200" cap="none" spc="0" baseline="0" dirty="0">
              <a:solidFill>
                <a:srgbClr val="000000"/>
              </a:solidFill>
              <a:uFillTx/>
              <a:latin typeface="Aptos"/>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u="sng" kern="1200" dirty="0">
              <a:latin typeface="Aptos"/>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kern="1200" dirty="0">
                <a:latin typeface="Arial" panose="020B0604020202020204" pitchFamily="34" charset="0"/>
                <a:cs typeface="Arial" panose="020B0604020202020204" pitchFamily="34" charset="0"/>
              </a:rPr>
              <a:t>P</a:t>
            </a:r>
            <a:r>
              <a:rPr lang="en-US" sz="3600" b="0" i="0" strike="noStrike" kern="1200" cap="none" spc="0" baseline="0" dirty="0">
                <a:solidFill>
                  <a:srgbClr val="000000"/>
                </a:solidFill>
                <a:uFillTx/>
                <a:latin typeface="Arial" panose="020B0604020202020204" pitchFamily="34" charset="0"/>
                <a:cs typeface="Arial" panose="020B0604020202020204" pitchFamily="34" charset="0"/>
              </a:rPr>
              <a:t>arse and store data</a:t>
            </a:r>
          </a:p>
        </p:txBody>
      </p:sp>
      <p:sp>
        <p:nvSpPr>
          <p:cNvPr id="47" name="TextBox 20">
            <a:extLst>
              <a:ext uri="{FF2B5EF4-FFF2-40B4-BE49-F238E27FC236}">
                <a16:creationId xmlns:a16="http://schemas.microsoft.com/office/drawing/2014/main" id="{CC5B3F2D-F4EC-A86B-FD27-0A090D6384EB}"/>
              </a:ext>
            </a:extLst>
          </p:cNvPr>
          <p:cNvSpPr txBox="1"/>
          <p:nvPr/>
        </p:nvSpPr>
        <p:spPr>
          <a:xfrm>
            <a:off x="16192722" y="5060127"/>
            <a:ext cx="3134313" cy="46166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sng" strike="noStrike" kern="1200" cap="none" spc="0" baseline="0" dirty="0">
                <a:solidFill>
                  <a:srgbClr val="000000"/>
                </a:solidFill>
                <a:uFillTx/>
                <a:latin typeface="Arial" panose="020B0604020202020204" pitchFamily="34" charset="0"/>
                <a:cs typeface="Arial" panose="020B0604020202020204" pitchFamily="34" charset="0"/>
              </a:rPr>
              <a:t>System SSD</a:t>
            </a:r>
          </a:p>
        </p:txBody>
      </p:sp>
      <p:sp>
        <p:nvSpPr>
          <p:cNvPr id="49" name="TextBox 21">
            <a:extLst>
              <a:ext uri="{FF2B5EF4-FFF2-40B4-BE49-F238E27FC236}">
                <a16:creationId xmlns:a16="http://schemas.microsoft.com/office/drawing/2014/main" id="{0B92DC6C-E4C2-67B4-64C4-5F76A2338F12}"/>
              </a:ext>
            </a:extLst>
          </p:cNvPr>
          <p:cNvSpPr txBox="1"/>
          <p:nvPr/>
        </p:nvSpPr>
        <p:spPr>
          <a:xfrm>
            <a:off x="16192725" y="3741549"/>
            <a:ext cx="3134310" cy="70788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kern="1200" dirty="0">
                <a:latin typeface="Arial" panose="020B0604020202020204" pitchFamily="34" charset="0"/>
                <a:cs typeface="Arial" panose="020B0604020202020204" pitchFamily="34" charset="0"/>
              </a:rPr>
              <a:t>Server</a:t>
            </a:r>
            <a:endParaRPr lang="en-US" sz="4000" b="0" i="0" u="none" strike="noStrike" kern="1200" cap="none" spc="0" baseline="0" dirty="0">
              <a:solidFill>
                <a:srgbClr val="000000"/>
              </a:solidFill>
              <a:uFillTx/>
              <a:latin typeface="Arial" panose="020B0604020202020204" pitchFamily="34" charset="0"/>
              <a:cs typeface="Arial" panose="020B0604020202020204" pitchFamily="34" charset="0"/>
            </a:endParaRPr>
          </a:p>
        </p:txBody>
      </p:sp>
      <p:sp>
        <p:nvSpPr>
          <p:cNvPr id="9" name="Text Placeholder 1">
            <a:extLst>
              <a:ext uri="{FF2B5EF4-FFF2-40B4-BE49-F238E27FC236}">
                <a16:creationId xmlns:a16="http://schemas.microsoft.com/office/drawing/2014/main" id="{BCCF0547-8C26-B3FA-79C3-F501F0C59661}"/>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360506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3F18A-5380-1592-7C5F-BA80D3657626}"/>
            </a:ext>
          </a:extLst>
        </p:cNvPr>
        <p:cNvGrpSpPr/>
        <p:nvPr/>
      </p:nvGrpSpPr>
      <p:grpSpPr>
        <a:xfrm>
          <a:off x="0" y="0"/>
          <a:ext cx="0" cy="0"/>
          <a:chOff x="0" y="0"/>
          <a:chExt cx="0" cy="0"/>
        </a:xfrm>
      </p:grpSpPr>
      <p:sp>
        <p:nvSpPr>
          <p:cNvPr id="4" name="Text Placeholder 2">
            <a:extLst>
              <a:ext uri="{FF2B5EF4-FFF2-40B4-BE49-F238E27FC236}">
                <a16:creationId xmlns:a16="http://schemas.microsoft.com/office/drawing/2014/main" id="{227A681F-2DD7-5130-DF85-85869C7355B9}"/>
              </a:ext>
            </a:extLst>
          </p:cNvPr>
          <p:cNvSpPr txBox="1">
            <a:spLocks/>
          </p:cNvSpPr>
          <p:nvPr/>
        </p:nvSpPr>
        <p:spPr>
          <a:xfrm>
            <a:off x="1981200" y="238931"/>
            <a:ext cx="13127502" cy="1857155"/>
          </a:xfrm>
          <a:prstGeom prst="rect">
            <a:avLst/>
          </a:prstGeom>
        </p:spPr>
        <p:txBody>
          <a:bodyPr lIns="0"/>
          <a:lstStyle>
            <a:lvl1pPr marL="0" marR="0" indent="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dirty="0"/>
              <a:t>Real-Time Multimodal Data Streaming</a:t>
            </a:r>
          </a:p>
        </p:txBody>
      </p:sp>
      <p:sp>
        <p:nvSpPr>
          <p:cNvPr id="5" name="Text Placeholder 1">
            <a:extLst>
              <a:ext uri="{FF2B5EF4-FFF2-40B4-BE49-F238E27FC236}">
                <a16:creationId xmlns:a16="http://schemas.microsoft.com/office/drawing/2014/main" id="{C0B80129-F641-CBFD-5A61-2E9D1ABCBF41}"/>
              </a:ext>
            </a:extLst>
          </p:cNvPr>
          <p:cNvSpPr>
            <a:spLocks noGrp="1"/>
          </p:cNvSpPr>
          <p:nvPr>
            <p:ph type="body" sz="quarter" idx="10"/>
          </p:nvPr>
        </p:nvSpPr>
        <p:spPr>
          <a:xfrm>
            <a:off x="1981200" y="2761275"/>
            <a:ext cx="20292646" cy="825987"/>
          </a:xfrm>
        </p:spPr>
        <p:txBody>
          <a:bodyPr/>
          <a:lstStyle/>
          <a:p>
            <a:pPr lvl="0"/>
            <a:r>
              <a:rPr lang="en-US" sz="3600" u="sng" dirty="0"/>
              <a:t>Sensor Data Packet Organization</a:t>
            </a:r>
            <a:endParaRPr lang="en-US" sz="3600" b="1" i="1" u="sng" dirty="0"/>
          </a:p>
        </p:txBody>
      </p:sp>
      <p:pic>
        <p:nvPicPr>
          <p:cNvPr id="8" name="Picture 7">
            <a:extLst>
              <a:ext uri="{FF2B5EF4-FFF2-40B4-BE49-F238E27FC236}">
                <a16:creationId xmlns:a16="http://schemas.microsoft.com/office/drawing/2014/main" id="{5092B571-8EF1-EDCD-E030-6722181DDDF7}"/>
              </a:ext>
            </a:extLst>
          </p:cNvPr>
          <p:cNvPicPr>
            <a:picLocks noChangeAspect="1"/>
          </p:cNvPicPr>
          <p:nvPr/>
        </p:nvPicPr>
        <p:blipFill>
          <a:blip r:embed="rId3"/>
          <a:stretch>
            <a:fillRect/>
          </a:stretch>
        </p:blipFill>
        <p:spPr>
          <a:xfrm>
            <a:off x="2829010" y="3885470"/>
            <a:ext cx="18725980" cy="4461360"/>
          </a:xfrm>
          <a:prstGeom prst="rect">
            <a:avLst/>
          </a:prstGeom>
          <a:noFill/>
          <a:ln cap="flat">
            <a:noFill/>
          </a:ln>
        </p:spPr>
      </p:pic>
      <p:sp>
        <p:nvSpPr>
          <p:cNvPr id="10" name="Text Placeholder 1">
            <a:extLst>
              <a:ext uri="{FF2B5EF4-FFF2-40B4-BE49-F238E27FC236}">
                <a16:creationId xmlns:a16="http://schemas.microsoft.com/office/drawing/2014/main" id="{E78EB9A0-00C3-322F-20AA-02A2D4A02886}"/>
              </a:ext>
            </a:extLst>
          </p:cNvPr>
          <p:cNvSpPr txBox="1">
            <a:spLocks/>
          </p:cNvSpPr>
          <p:nvPr/>
        </p:nvSpPr>
        <p:spPr>
          <a:xfrm>
            <a:off x="2045677" y="8665869"/>
            <a:ext cx="20228169" cy="4577712"/>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spcBef>
                <a:spcPts val="2400"/>
              </a:spcBef>
            </a:pPr>
            <a:r>
              <a:rPr lang="en-US" sz="3600" u="sng" dirty="0"/>
              <a:t>Pipeline may also be used for sending simulation metadata:</a:t>
            </a:r>
          </a:p>
          <a:p>
            <a:pPr marL="571500" lvl="0" indent="-571500">
              <a:spcBef>
                <a:spcPts val="1200"/>
              </a:spcBef>
              <a:buFont typeface="Arial" panose="020B0604020202020204" pitchFamily="34" charset="0"/>
              <a:buChar char="•"/>
            </a:pPr>
            <a:r>
              <a:rPr lang="en-US" sz="4400" dirty="0"/>
              <a:t>fault designation</a:t>
            </a:r>
          </a:p>
          <a:p>
            <a:pPr marL="571500" lvl="0" indent="-571500">
              <a:spcBef>
                <a:spcPts val="1200"/>
              </a:spcBef>
              <a:buFont typeface="Arial" panose="020B0604020202020204" pitchFamily="34" charset="0"/>
              <a:buChar char="•"/>
            </a:pPr>
            <a:r>
              <a:rPr lang="en-US" sz="4400" dirty="0"/>
              <a:t>weather</a:t>
            </a:r>
          </a:p>
          <a:p>
            <a:pPr marL="571500" lvl="0" indent="-571500">
              <a:spcBef>
                <a:spcPts val="1200"/>
              </a:spcBef>
              <a:buFont typeface="Arial" panose="020B0604020202020204" pitchFamily="34" charset="0"/>
              <a:buChar char="•"/>
            </a:pPr>
            <a:r>
              <a:rPr lang="en-US" sz="4400" dirty="0"/>
              <a:t>time-of-day</a:t>
            </a:r>
          </a:p>
        </p:txBody>
      </p:sp>
      <p:sp>
        <p:nvSpPr>
          <p:cNvPr id="3" name="Text Placeholder 1">
            <a:extLst>
              <a:ext uri="{FF2B5EF4-FFF2-40B4-BE49-F238E27FC236}">
                <a16:creationId xmlns:a16="http://schemas.microsoft.com/office/drawing/2014/main" id="{82DDB6AC-D6EA-F8CF-3E7E-B6600A9B3D22}"/>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465019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CAA00-1BCC-7EB0-ADE8-5C1F6057C8B1}"/>
            </a:ext>
          </a:extLst>
        </p:cNvPr>
        <p:cNvGrpSpPr/>
        <p:nvPr/>
      </p:nvGrpSpPr>
      <p:grpSpPr>
        <a:xfrm>
          <a:off x="0" y="0"/>
          <a:ext cx="0" cy="0"/>
          <a:chOff x="0" y="0"/>
          <a:chExt cx="0" cy="0"/>
        </a:xfrm>
      </p:grpSpPr>
      <p:sp>
        <p:nvSpPr>
          <p:cNvPr id="4" name="Text Placeholder 2">
            <a:extLst>
              <a:ext uri="{FF2B5EF4-FFF2-40B4-BE49-F238E27FC236}">
                <a16:creationId xmlns:a16="http://schemas.microsoft.com/office/drawing/2014/main" id="{631EEA18-DB72-5766-83D7-F4380A81CF95}"/>
              </a:ext>
            </a:extLst>
          </p:cNvPr>
          <p:cNvSpPr txBox="1">
            <a:spLocks/>
          </p:cNvSpPr>
          <p:nvPr/>
        </p:nvSpPr>
        <p:spPr>
          <a:xfrm>
            <a:off x="1981200" y="238931"/>
            <a:ext cx="13127502" cy="1857155"/>
          </a:xfrm>
          <a:prstGeom prst="rect">
            <a:avLst/>
          </a:prstGeom>
        </p:spPr>
        <p:txBody>
          <a:bodyPr lIns="0"/>
          <a:lstStyle>
            <a:lvl1pPr marL="0" marR="0" indent="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dirty="0"/>
              <a:t>Scenario Modeling</a:t>
            </a:r>
          </a:p>
        </p:txBody>
      </p:sp>
      <p:pic>
        <p:nvPicPr>
          <p:cNvPr id="2" name="Picture 5">
            <a:extLst>
              <a:ext uri="{FF2B5EF4-FFF2-40B4-BE49-F238E27FC236}">
                <a16:creationId xmlns:a16="http://schemas.microsoft.com/office/drawing/2014/main" id="{AAD5395A-5A5D-9DDC-584C-CC99A0E09CDD}"/>
              </a:ext>
            </a:extLst>
          </p:cNvPr>
          <p:cNvPicPr>
            <a:picLocks noChangeAspect="1"/>
          </p:cNvPicPr>
          <p:nvPr/>
        </p:nvPicPr>
        <p:blipFill>
          <a:blip r:embed="rId3"/>
          <a:stretch>
            <a:fillRect/>
          </a:stretch>
        </p:blipFill>
        <p:spPr>
          <a:xfrm>
            <a:off x="11779604" y="2096086"/>
            <a:ext cx="11913729" cy="6185001"/>
          </a:xfrm>
          <a:prstGeom prst="rect">
            <a:avLst/>
          </a:prstGeom>
          <a:noFill/>
          <a:ln cap="flat">
            <a:noFill/>
          </a:ln>
        </p:spPr>
      </p:pic>
      <p:graphicFrame>
        <p:nvGraphicFramePr>
          <p:cNvPr id="7" name="Table 6">
            <a:extLst>
              <a:ext uri="{FF2B5EF4-FFF2-40B4-BE49-F238E27FC236}">
                <a16:creationId xmlns:a16="http://schemas.microsoft.com/office/drawing/2014/main" id="{9DD02DEA-256D-1AA1-028E-AC4126E50A6E}"/>
              </a:ext>
            </a:extLst>
          </p:cNvPr>
          <p:cNvGraphicFramePr>
            <a:graphicFrameLocks noGrp="1"/>
          </p:cNvGraphicFramePr>
          <p:nvPr>
            <p:extLst>
              <p:ext uri="{D42A27DB-BD31-4B8C-83A1-F6EECF244321}">
                <p14:modId xmlns:p14="http://schemas.microsoft.com/office/powerpoint/2010/main" val="1346572003"/>
              </p:ext>
            </p:extLst>
          </p:nvPr>
        </p:nvGraphicFramePr>
        <p:xfrm>
          <a:off x="374161" y="1674639"/>
          <a:ext cx="10668000" cy="6299408"/>
        </p:xfrm>
        <a:graphic>
          <a:graphicData uri="http://schemas.openxmlformats.org/drawingml/2006/table">
            <a:tbl>
              <a:tblPr firstRow="1" bandRow="1">
                <a:tableStyleId>{5940675A-B579-460E-94D1-54222C63F5DA}</a:tableStyleId>
              </a:tblPr>
              <a:tblGrid>
                <a:gridCol w="5334000">
                  <a:extLst>
                    <a:ext uri="{9D8B030D-6E8A-4147-A177-3AD203B41FA5}">
                      <a16:colId xmlns:a16="http://schemas.microsoft.com/office/drawing/2014/main" val="1621028463"/>
                    </a:ext>
                  </a:extLst>
                </a:gridCol>
                <a:gridCol w="5334000">
                  <a:extLst>
                    <a:ext uri="{9D8B030D-6E8A-4147-A177-3AD203B41FA5}">
                      <a16:colId xmlns:a16="http://schemas.microsoft.com/office/drawing/2014/main" val="1056555098"/>
                    </a:ext>
                  </a:extLst>
                </a:gridCol>
              </a:tblGrid>
              <a:tr h="707941">
                <a:tc>
                  <a:txBody>
                    <a:bodyPr/>
                    <a:lstStyle/>
                    <a:p>
                      <a:pPr lvl="0"/>
                      <a:r>
                        <a:rPr lang="en-US" sz="3500">
                          <a:latin typeface="Arial" panose="020B0604020202020204" pitchFamily="34" charset="0"/>
                          <a:cs typeface="Arial" panose="020B0604020202020204" pitchFamily="34" charset="0"/>
                        </a:rPr>
                        <a:t>Weather State</a:t>
                      </a:r>
                    </a:p>
                  </a:txBody>
                  <a:tcPr marL="174559" marR="174559" marT="87280" marB="87280"/>
                </a:tc>
                <a:tc>
                  <a:txBody>
                    <a:bodyPr/>
                    <a:lstStyle/>
                    <a:p>
                      <a:pPr lvl="0"/>
                      <a:r>
                        <a:rPr lang="en-US" sz="3500">
                          <a:latin typeface="Arial" panose="020B0604020202020204" pitchFamily="34" charset="0"/>
                          <a:cs typeface="Arial" panose="020B0604020202020204" pitchFamily="34" charset="0"/>
                        </a:rPr>
                        <a:t>Description</a:t>
                      </a:r>
                    </a:p>
                  </a:txBody>
                  <a:tcPr marL="174559" marR="174559" marT="87280" marB="87280"/>
                </a:tc>
                <a:extLst>
                  <a:ext uri="{0D108BD9-81ED-4DB2-BD59-A6C34878D82A}">
                    <a16:rowId xmlns:a16="http://schemas.microsoft.com/office/drawing/2014/main" val="379741335"/>
                  </a:ext>
                </a:extLst>
              </a:tr>
              <a:tr h="1116564">
                <a:tc>
                  <a:txBody>
                    <a:bodyPr/>
                    <a:lstStyle/>
                    <a:p>
                      <a:pPr lvl="0"/>
                      <a:r>
                        <a:rPr lang="en-US" sz="3500">
                          <a:latin typeface="Arial" panose="020B0604020202020204" pitchFamily="34" charset="0"/>
                          <a:cs typeface="Arial" panose="020B0604020202020204" pitchFamily="34" charset="0"/>
                        </a:rPr>
                        <a:t>Clear</a:t>
                      </a:r>
                    </a:p>
                  </a:txBody>
                  <a:tcPr marL="174559" marR="174559" marT="87280" marB="87280"/>
                </a:tc>
                <a:tc>
                  <a:txBody>
                    <a:bodyPr/>
                    <a:lstStyle/>
                    <a:p>
                      <a:pPr lvl="0"/>
                      <a:r>
                        <a:rPr lang="en-US" sz="3100">
                          <a:latin typeface="Arial" panose="020B0604020202020204" pitchFamily="34" charset="0"/>
                          <a:cs typeface="Arial" panose="020B0604020202020204" pitchFamily="34" charset="0"/>
                        </a:rPr>
                        <a:t>Minimal cloud; negligible wind</a:t>
                      </a:r>
                    </a:p>
                  </a:txBody>
                  <a:tcPr marL="174559" marR="174559" marT="87280" marB="87280"/>
                </a:tc>
                <a:extLst>
                  <a:ext uri="{0D108BD9-81ED-4DB2-BD59-A6C34878D82A}">
                    <a16:rowId xmlns:a16="http://schemas.microsoft.com/office/drawing/2014/main" val="3065724569"/>
                  </a:ext>
                </a:extLst>
              </a:tr>
              <a:tr h="1116564">
                <a:tc>
                  <a:txBody>
                    <a:bodyPr/>
                    <a:lstStyle/>
                    <a:p>
                      <a:pPr lvl="0"/>
                      <a:r>
                        <a:rPr lang="en-US" sz="3500">
                          <a:latin typeface="Arial" panose="020B0604020202020204" pitchFamily="34" charset="0"/>
                          <a:cs typeface="Arial" panose="020B0604020202020204" pitchFamily="34" charset="0"/>
                        </a:rPr>
                        <a:t>*Foggy</a:t>
                      </a:r>
                    </a:p>
                  </a:txBody>
                  <a:tcPr marL="174559" marR="174559" marT="87280" marB="87280"/>
                </a:tc>
                <a:tc>
                  <a:txBody>
                    <a:bodyPr/>
                    <a:lstStyle/>
                    <a:p>
                      <a:pPr lvl="0"/>
                      <a:r>
                        <a:rPr lang="en-US" sz="3100">
                          <a:latin typeface="Arial" panose="020B0604020202020204" pitchFamily="34" charset="0"/>
                          <a:cs typeface="Arial" panose="020B0604020202020204" pitchFamily="34" charset="0"/>
                        </a:rPr>
                        <a:t>Visibility is significantly limited</a:t>
                      </a:r>
                    </a:p>
                  </a:txBody>
                  <a:tcPr marL="174559" marR="174559" marT="87280" marB="87280"/>
                </a:tc>
                <a:extLst>
                  <a:ext uri="{0D108BD9-81ED-4DB2-BD59-A6C34878D82A}">
                    <a16:rowId xmlns:a16="http://schemas.microsoft.com/office/drawing/2014/main" val="2715483623"/>
                  </a:ext>
                </a:extLst>
              </a:tr>
              <a:tr h="1116564">
                <a:tc>
                  <a:txBody>
                    <a:bodyPr/>
                    <a:lstStyle/>
                    <a:p>
                      <a:pPr lvl="0"/>
                      <a:r>
                        <a:rPr lang="en-US" sz="3500" dirty="0">
                          <a:latin typeface="Arial" panose="020B0604020202020204" pitchFamily="34" charset="0"/>
                          <a:cs typeface="Arial" panose="020B0604020202020204" pitchFamily="34" charset="0"/>
                        </a:rPr>
                        <a:t>*</a:t>
                      </a:r>
                      <a:r>
                        <a:rPr lang="en-US" sz="3500" dirty="0" err="1">
                          <a:latin typeface="Arial" panose="020B0604020202020204" pitchFamily="34" charset="0"/>
                          <a:cs typeface="Arial" panose="020B0604020202020204" pitchFamily="34" charset="0"/>
                        </a:rPr>
                        <a:t>HeavyRain</a:t>
                      </a:r>
                      <a:endParaRPr lang="en-US" sz="3500" dirty="0">
                        <a:latin typeface="Arial" panose="020B0604020202020204" pitchFamily="34" charset="0"/>
                        <a:cs typeface="Arial" panose="020B0604020202020204" pitchFamily="34" charset="0"/>
                      </a:endParaRPr>
                    </a:p>
                  </a:txBody>
                  <a:tcPr marL="174559" marR="174559" marT="87280" marB="87280"/>
                </a:tc>
                <a:tc>
                  <a:txBody>
                    <a:bodyPr/>
                    <a:lstStyle/>
                    <a:p>
                      <a:pPr lvl="0"/>
                      <a:r>
                        <a:rPr lang="en-US" sz="3100">
                          <a:latin typeface="Arial" panose="020B0604020202020204" pitchFamily="34" charset="0"/>
                          <a:cs typeface="Arial" panose="020B0604020202020204" pitchFamily="34" charset="0"/>
                        </a:rPr>
                        <a:t>Dense precipitation and significant wind</a:t>
                      </a:r>
                    </a:p>
                  </a:txBody>
                  <a:tcPr marL="174559" marR="174559" marT="87280" marB="87280"/>
                </a:tc>
                <a:extLst>
                  <a:ext uri="{0D108BD9-81ED-4DB2-BD59-A6C34878D82A}">
                    <a16:rowId xmlns:a16="http://schemas.microsoft.com/office/drawing/2014/main" val="1409728251"/>
                  </a:ext>
                </a:extLst>
              </a:tr>
              <a:tr h="1116564">
                <a:tc>
                  <a:txBody>
                    <a:bodyPr/>
                    <a:lstStyle/>
                    <a:p>
                      <a:pPr lvl="0"/>
                      <a:r>
                        <a:rPr lang="en-US" sz="3500" dirty="0">
                          <a:latin typeface="Arial" panose="020B0604020202020204" pitchFamily="34" charset="0"/>
                          <a:cs typeface="Arial" panose="020B0604020202020204" pitchFamily="34" charset="0"/>
                        </a:rPr>
                        <a:t>*</a:t>
                      </a:r>
                      <a:r>
                        <a:rPr lang="en-US" sz="3500" dirty="0" err="1">
                          <a:latin typeface="Arial" panose="020B0604020202020204" pitchFamily="34" charset="0"/>
                          <a:cs typeface="Arial" panose="020B0604020202020204" pitchFamily="34" charset="0"/>
                        </a:rPr>
                        <a:t>LightRain</a:t>
                      </a:r>
                      <a:endParaRPr lang="en-US" sz="3500" dirty="0">
                        <a:latin typeface="Arial" panose="020B0604020202020204" pitchFamily="34" charset="0"/>
                        <a:cs typeface="Arial" panose="020B0604020202020204" pitchFamily="34" charset="0"/>
                      </a:endParaRPr>
                    </a:p>
                  </a:txBody>
                  <a:tcPr marL="174559" marR="174559" marT="87280" marB="87280"/>
                </a:tc>
                <a:tc>
                  <a:txBody>
                    <a:bodyPr/>
                    <a:lstStyle/>
                    <a:p>
                      <a:pPr lvl="0"/>
                      <a:r>
                        <a:rPr lang="en-US" sz="3100" dirty="0">
                          <a:latin typeface="Arial" panose="020B0604020202020204" pitchFamily="34" charset="0"/>
                          <a:cs typeface="Arial" panose="020B0604020202020204" pitchFamily="34" charset="0"/>
                        </a:rPr>
                        <a:t>Moderate rain and light wind</a:t>
                      </a:r>
                    </a:p>
                  </a:txBody>
                  <a:tcPr marL="174559" marR="174559" marT="87280" marB="87280"/>
                </a:tc>
                <a:extLst>
                  <a:ext uri="{0D108BD9-81ED-4DB2-BD59-A6C34878D82A}">
                    <a16:rowId xmlns:a16="http://schemas.microsoft.com/office/drawing/2014/main" val="2298909488"/>
                  </a:ext>
                </a:extLst>
              </a:tr>
              <a:tr h="1116564">
                <a:tc>
                  <a:txBody>
                    <a:bodyPr/>
                    <a:lstStyle/>
                    <a:p>
                      <a:pPr lvl="0"/>
                      <a:r>
                        <a:rPr lang="en-US" sz="3500" dirty="0">
                          <a:latin typeface="Arial" panose="020B0604020202020204" pitchFamily="34" charset="0"/>
                          <a:cs typeface="Arial" panose="020B0604020202020204" pitchFamily="34" charset="0"/>
                        </a:rPr>
                        <a:t>Scattered</a:t>
                      </a:r>
                    </a:p>
                  </a:txBody>
                  <a:tcPr marL="174559" marR="174559" marT="87280" marB="87280"/>
                </a:tc>
                <a:tc>
                  <a:txBody>
                    <a:bodyPr/>
                    <a:lstStyle/>
                    <a:p>
                      <a:pPr lvl="0"/>
                      <a:r>
                        <a:rPr lang="en-US" sz="3100" dirty="0">
                          <a:latin typeface="Arial" panose="020B0604020202020204" pitchFamily="34" charset="0"/>
                          <a:cs typeface="Arial" panose="020B0604020202020204" pitchFamily="34" charset="0"/>
                        </a:rPr>
                        <a:t>Moderate cloud distribution</a:t>
                      </a:r>
                    </a:p>
                  </a:txBody>
                  <a:tcPr marL="174559" marR="174559" marT="87280" marB="87280"/>
                </a:tc>
                <a:extLst>
                  <a:ext uri="{0D108BD9-81ED-4DB2-BD59-A6C34878D82A}">
                    <a16:rowId xmlns:a16="http://schemas.microsoft.com/office/drawing/2014/main" val="390793475"/>
                  </a:ext>
                </a:extLst>
              </a:tr>
            </a:tbl>
          </a:graphicData>
        </a:graphic>
      </p:graphicFrame>
      <p:graphicFrame>
        <p:nvGraphicFramePr>
          <p:cNvPr id="11" name="Table 10">
            <a:extLst>
              <a:ext uri="{FF2B5EF4-FFF2-40B4-BE49-F238E27FC236}">
                <a16:creationId xmlns:a16="http://schemas.microsoft.com/office/drawing/2014/main" id="{1BB44775-D70B-58AE-C836-A0E47E52D0CC}"/>
              </a:ext>
            </a:extLst>
          </p:cNvPr>
          <p:cNvGraphicFramePr>
            <a:graphicFrameLocks noGrp="1"/>
          </p:cNvGraphicFramePr>
          <p:nvPr>
            <p:extLst>
              <p:ext uri="{D42A27DB-BD31-4B8C-83A1-F6EECF244321}">
                <p14:modId xmlns:p14="http://schemas.microsoft.com/office/powerpoint/2010/main" val="3307490317"/>
              </p:ext>
            </p:extLst>
          </p:nvPr>
        </p:nvGraphicFramePr>
        <p:xfrm>
          <a:off x="374160" y="8127567"/>
          <a:ext cx="10668000" cy="3539800"/>
        </p:xfrm>
        <a:graphic>
          <a:graphicData uri="http://schemas.openxmlformats.org/drawingml/2006/table">
            <a:tbl>
              <a:tblPr firstRow="1" bandRow="1">
                <a:tableStyleId>{5940675A-B579-460E-94D1-54222C63F5DA}</a:tableStyleId>
              </a:tblPr>
              <a:tblGrid>
                <a:gridCol w="5334000">
                  <a:extLst>
                    <a:ext uri="{9D8B030D-6E8A-4147-A177-3AD203B41FA5}">
                      <a16:colId xmlns:a16="http://schemas.microsoft.com/office/drawing/2014/main" val="764947483"/>
                    </a:ext>
                  </a:extLst>
                </a:gridCol>
                <a:gridCol w="5334000">
                  <a:extLst>
                    <a:ext uri="{9D8B030D-6E8A-4147-A177-3AD203B41FA5}">
                      <a16:colId xmlns:a16="http://schemas.microsoft.com/office/drawing/2014/main" val="2007281761"/>
                    </a:ext>
                  </a:extLst>
                </a:gridCol>
              </a:tblGrid>
              <a:tr h="707942">
                <a:tc>
                  <a:txBody>
                    <a:bodyPr/>
                    <a:lstStyle/>
                    <a:p>
                      <a:pPr lvl="0"/>
                      <a:r>
                        <a:rPr lang="en-US" sz="3500" dirty="0">
                          <a:latin typeface="Arial" panose="020B0604020202020204" pitchFamily="34" charset="0"/>
                          <a:cs typeface="Arial" panose="020B0604020202020204" pitchFamily="34" charset="0"/>
                        </a:rPr>
                        <a:t>Time of Day</a:t>
                      </a:r>
                    </a:p>
                  </a:txBody>
                  <a:tcPr marL="174559" marR="174559" marT="87280" marB="87280"/>
                </a:tc>
                <a:tc>
                  <a:txBody>
                    <a:bodyPr/>
                    <a:lstStyle/>
                    <a:p>
                      <a:pPr lvl="0"/>
                      <a:r>
                        <a:rPr lang="en-US" sz="3500" dirty="0">
                          <a:latin typeface="Arial" panose="020B0604020202020204" pitchFamily="34" charset="0"/>
                          <a:cs typeface="Arial" panose="020B0604020202020204" pitchFamily="34" charset="0"/>
                        </a:rPr>
                        <a:t>Solar Elevation</a:t>
                      </a:r>
                    </a:p>
                  </a:txBody>
                  <a:tcPr marL="174559" marR="174559" marT="87280" marB="87280"/>
                </a:tc>
                <a:extLst>
                  <a:ext uri="{0D108BD9-81ED-4DB2-BD59-A6C34878D82A}">
                    <a16:rowId xmlns:a16="http://schemas.microsoft.com/office/drawing/2014/main" val="2294337391"/>
                  </a:ext>
                </a:extLst>
              </a:tr>
              <a:tr h="707942">
                <a:tc>
                  <a:txBody>
                    <a:bodyPr/>
                    <a:lstStyle/>
                    <a:p>
                      <a:pPr lvl="0"/>
                      <a:r>
                        <a:rPr lang="en-US" sz="3500">
                          <a:latin typeface="Arial" panose="020B0604020202020204" pitchFamily="34" charset="0"/>
                          <a:cs typeface="Arial" panose="020B0604020202020204" pitchFamily="34" charset="0"/>
                        </a:rPr>
                        <a:t>Day</a:t>
                      </a:r>
                    </a:p>
                  </a:txBody>
                  <a:tcPr marL="174559" marR="174559" marT="87280" marB="87280"/>
                </a:tc>
                <a:tc>
                  <a:txBody>
                    <a:bodyPr/>
                    <a:lstStyle/>
                    <a:p>
                      <a:pPr lvl="0"/>
                      <a:r>
                        <a:rPr lang="en-US" sz="3000" dirty="0">
                          <a:latin typeface="Arial" panose="020B0604020202020204" pitchFamily="34" charset="0"/>
                          <a:cs typeface="Arial" panose="020B0604020202020204" pitchFamily="34" charset="0"/>
                        </a:rPr>
                        <a:t>10° &lt; </a:t>
                      </a:r>
                      <a:r>
                        <a:rPr lang="el-GR" sz="3000" dirty="0">
                          <a:latin typeface="Arial" panose="020B0604020202020204" pitchFamily="34" charset="0"/>
                          <a:cs typeface="Arial" panose="020B0604020202020204" pitchFamily="34" charset="0"/>
                        </a:rPr>
                        <a:t>θ</a:t>
                      </a:r>
                      <a:r>
                        <a:rPr lang="en-US" sz="3000" dirty="0">
                          <a:latin typeface="Arial" panose="020B0604020202020204" pitchFamily="34" charset="0"/>
                          <a:cs typeface="Arial" panose="020B0604020202020204" pitchFamily="34" charset="0"/>
                        </a:rPr>
                        <a:t> ≤ 170°</a:t>
                      </a:r>
                    </a:p>
                  </a:txBody>
                  <a:tcPr marL="174559" marR="174559" marT="87280" marB="87280"/>
                </a:tc>
                <a:extLst>
                  <a:ext uri="{0D108BD9-81ED-4DB2-BD59-A6C34878D82A}">
                    <a16:rowId xmlns:a16="http://schemas.microsoft.com/office/drawing/2014/main" val="3112874986"/>
                  </a:ext>
                </a:extLst>
              </a:tr>
              <a:tr h="707942">
                <a:tc>
                  <a:txBody>
                    <a:bodyPr/>
                    <a:lstStyle/>
                    <a:p>
                      <a:pPr lvl="0"/>
                      <a:r>
                        <a:rPr lang="en-US" sz="3500">
                          <a:latin typeface="Arial" panose="020B0604020202020204" pitchFamily="34" charset="0"/>
                          <a:cs typeface="Arial" panose="020B0604020202020204" pitchFamily="34" charset="0"/>
                        </a:rPr>
                        <a:t>Dusk</a:t>
                      </a:r>
                    </a:p>
                  </a:txBody>
                  <a:tcPr marL="174559" marR="174559" marT="87280" marB="87280"/>
                </a:tc>
                <a:tc>
                  <a:txBody>
                    <a:bodyPr/>
                    <a:lstStyle/>
                    <a:p>
                      <a:pPr lvl="0"/>
                      <a:r>
                        <a:rPr lang="en-US" sz="3000">
                          <a:latin typeface="Arial" panose="020B0604020202020204" pitchFamily="34" charset="0"/>
                          <a:cs typeface="Arial" panose="020B0604020202020204" pitchFamily="34" charset="0"/>
                        </a:rPr>
                        <a:t>170° &lt; </a:t>
                      </a:r>
                      <a:r>
                        <a:rPr lang="el-GR" sz="3000">
                          <a:latin typeface="Arial" panose="020B0604020202020204" pitchFamily="34" charset="0"/>
                          <a:cs typeface="Arial" panose="020B0604020202020204" pitchFamily="34" charset="0"/>
                        </a:rPr>
                        <a:t>θ</a:t>
                      </a:r>
                      <a:r>
                        <a:rPr lang="en-US" sz="3000">
                          <a:latin typeface="Arial" panose="020B0604020202020204" pitchFamily="34" charset="0"/>
                          <a:cs typeface="Arial" panose="020B0604020202020204" pitchFamily="34" charset="0"/>
                        </a:rPr>
                        <a:t> ≤ 190°</a:t>
                      </a:r>
                    </a:p>
                  </a:txBody>
                  <a:tcPr marL="174559" marR="174559" marT="87280" marB="87280"/>
                </a:tc>
                <a:extLst>
                  <a:ext uri="{0D108BD9-81ED-4DB2-BD59-A6C34878D82A}">
                    <a16:rowId xmlns:a16="http://schemas.microsoft.com/office/drawing/2014/main" val="1690387430"/>
                  </a:ext>
                </a:extLst>
              </a:tr>
              <a:tr h="707942">
                <a:tc>
                  <a:txBody>
                    <a:bodyPr/>
                    <a:lstStyle/>
                    <a:p>
                      <a:pPr lvl="0"/>
                      <a:r>
                        <a:rPr lang="en-US" sz="3500">
                          <a:latin typeface="Arial" panose="020B0604020202020204" pitchFamily="34" charset="0"/>
                          <a:cs typeface="Arial" panose="020B0604020202020204" pitchFamily="34" charset="0"/>
                        </a:rPr>
                        <a:t>*Night</a:t>
                      </a:r>
                    </a:p>
                  </a:txBody>
                  <a:tcPr marL="174559" marR="174559" marT="87280" marB="87280"/>
                </a:tc>
                <a:tc>
                  <a:txBody>
                    <a:bodyPr/>
                    <a:lstStyle/>
                    <a:p>
                      <a:pPr lvl="0"/>
                      <a:r>
                        <a:rPr lang="en-US" sz="3000" dirty="0">
                          <a:latin typeface="Arial" panose="020B0604020202020204" pitchFamily="34" charset="0"/>
                          <a:cs typeface="Arial" panose="020B0604020202020204" pitchFamily="34" charset="0"/>
                        </a:rPr>
                        <a:t>190° &lt; </a:t>
                      </a:r>
                      <a:r>
                        <a:rPr lang="el-GR" sz="3000" dirty="0">
                          <a:latin typeface="Arial" panose="020B0604020202020204" pitchFamily="34" charset="0"/>
                          <a:cs typeface="Arial" panose="020B0604020202020204" pitchFamily="34" charset="0"/>
                        </a:rPr>
                        <a:t>θ</a:t>
                      </a:r>
                      <a:r>
                        <a:rPr lang="en-US" sz="3000" dirty="0">
                          <a:latin typeface="Arial" panose="020B0604020202020204" pitchFamily="34" charset="0"/>
                          <a:cs typeface="Arial" panose="020B0604020202020204" pitchFamily="34" charset="0"/>
                        </a:rPr>
                        <a:t> ≤ 350°</a:t>
                      </a:r>
                    </a:p>
                  </a:txBody>
                  <a:tcPr marL="174559" marR="174559" marT="87280" marB="87280"/>
                </a:tc>
                <a:extLst>
                  <a:ext uri="{0D108BD9-81ED-4DB2-BD59-A6C34878D82A}">
                    <a16:rowId xmlns:a16="http://schemas.microsoft.com/office/drawing/2014/main" val="2633274630"/>
                  </a:ext>
                </a:extLst>
              </a:tr>
              <a:tr h="707942">
                <a:tc>
                  <a:txBody>
                    <a:bodyPr/>
                    <a:lstStyle/>
                    <a:p>
                      <a:pPr lvl="0"/>
                      <a:r>
                        <a:rPr lang="en-US" sz="3500">
                          <a:latin typeface="Arial" panose="020B0604020202020204" pitchFamily="34" charset="0"/>
                          <a:cs typeface="Arial" panose="020B0604020202020204" pitchFamily="34" charset="0"/>
                        </a:rPr>
                        <a:t>Dawn</a:t>
                      </a:r>
                    </a:p>
                  </a:txBody>
                  <a:tcPr marL="174559" marR="174559" marT="87280" marB="87280"/>
                </a:tc>
                <a:tc>
                  <a:txBody>
                    <a:bodyPr/>
                    <a:lstStyle/>
                    <a:p>
                      <a:pPr marL="0" marR="0" lvl="0" indent="0" algn="r" defTabSz="914400" rtl="0" fontAlgn="auto" hangingPunct="1">
                        <a:lnSpc>
                          <a:spcPct val="100000"/>
                        </a:lnSpc>
                        <a:spcBef>
                          <a:spcPts val="0"/>
                        </a:spcBef>
                        <a:spcAft>
                          <a:spcPts val="0"/>
                        </a:spcAft>
                        <a:buNone/>
                        <a:tabLst/>
                      </a:pPr>
                      <a:r>
                        <a:rPr lang="en-US" sz="3000" dirty="0">
                          <a:latin typeface="Arial" panose="020B0604020202020204" pitchFamily="34" charset="0"/>
                          <a:cs typeface="Arial" panose="020B0604020202020204" pitchFamily="34" charset="0"/>
                        </a:rPr>
                        <a:t>350° &lt; </a:t>
                      </a:r>
                      <a:r>
                        <a:rPr lang="el-GR" sz="3000" dirty="0">
                          <a:latin typeface="Arial" panose="020B0604020202020204" pitchFamily="34" charset="0"/>
                          <a:cs typeface="Arial" panose="020B0604020202020204" pitchFamily="34" charset="0"/>
                        </a:rPr>
                        <a:t>θ</a:t>
                      </a:r>
                      <a:r>
                        <a:rPr lang="en-US" sz="3000" dirty="0">
                          <a:latin typeface="Arial" panose="020B0604020202020204" pitchFamily="34" charset="0"/>
                          <a:cs typeface="Arial" panose="020B0604020202020204" pitchFamily="34" charset="0"/>
                        </a:rPr>
                        <a:t> ≤ 10°</a:t>
                      </a:r>
                    </a:p>
                  </a:txBody>
                  <a:tcPr marL="174559" marR="174559" marT="87280" marB="87280"/>
                </a:tc>
                <a:extLst>
                  <a:ext uri="{0D108BD9-81ED-4DB2-BD59-A6C34878D82A}">
                    <a16:rowId xmlns:a16="http://schemas.microsoft.com/office/drawing/2014/main" val="2372966526"/>
                  </a:ext>
                </a:extLst>
              </a:tr>
            </a:tbl>
          </a:graphicData>
        </a:graphic>
      </p:graphicFrame>
      <p:graphicFrame>
        <p:nvGraphicFramePr>
          <p:cNvPr id="13" name="Table 7">
            <a:extLst>
              <a:ext uri="{FF2B5EF4-FFF2-40B4-BE49-F238E27FC236}">
                <a16:creationId xmlns:a16="http://schemas.microsoft.com/office/drawing/2014/main" id="{8F58C5A4-C427-FB2E-2ADC-40832CD572B1}"/>
              </a:ext>
            </a:extLst>
          </p:cNvPr>
          <p:cNvGraphicFramePr>
            <a:graphicFrameLocks noGrp="1"/>
          </p:cNvGraphicFramePr>
          <p:nvPr>
            <p:extLst>
              <p:ext uri="{D42A27DB-BD31-4B8C-83A1-F6EECF244321}">
                <p14:modId xmlns:p14="http://schemas.microsoft.com/office/powerpoint/2010/main" val="190072507"/>
              </p:ext>
            </p:extLst>
          </p:nvPr>
        </p:nvGraphicFramePr>
        <p:xfrm>
          <a:off x="11779605" y="8495176"/>
          <a:ext cx="11913728" cy="4147755"/>
        </p:xfrm>
        <a:graphic>
          <a:graphicData uri="http://schemas.openxmlformats.org/drawingml/2006/table">
            <a:tbl>
              <a:tblPr firstRow="1" bandRow="1">
                <a:tableStyleId>{5940675A-B579-460E-94D1-54222C63F5DA}</a:tableStyleId>
              </a:tblPr>
              <a:tblGrid>
                <a:gridCol w="4966392">
                  <a:extLst>
                    <a:ext uri="{9D8B030D-6E8A-4147-A177-3AD203B41FA5}">
                      <a16:colId xmlns:a16="http://schemas.microsoft.com/office/drawing/2014/main" val="1762628931"/>
                    </a:ext>
                  </a:extLst>
                </a:gridCol>
                <a:gridCol w="6947336">
                  <a:extLst>
                    <a:ext uri="{9D8B030D-6E8A-4147-A177-3AD203B41FA5}">
                      <a16:colId xmlns:a16="http://schemas.microsoft.com/office/drawing/2014/main" val="3853888270"/>
                    </a:ext>
                  </a:extLst>
                </a:gridCol>
              </a:tblGrid>
              <a:tr h="691803">
                <a:tc>
                  <a:txBody>
                    <a:bodyPr/>
                    <a:lstStyle/>
                    <a:p>
                      <a:pPr lvl="0"/>
                      <a:r>
                        <a:rPr lang="en-US" sz="3400">
                          <a:latin typeface="Arial" panose="020B0604020202020204" pitchFamily="34" charset="0"/>
                          <a:cs typeface="Arial" panose="020B0604020202020204" pitchFamily="34" charset="0"/>
                        </a:rPr>
                        <a:t>Fault Designation</a:t>
                      </a:r>
                    </a:p>
                  </a:txBody>
                  <a:tcPr marL="170580" marR="170580" marT="85290" marB="85290"/>
                </a:tc>
                <a:tc>
                  <a:txBody>
                    <a:bodyPr/>
                    <a:lstStyle/>
                    <a:p>
                      <a:pPr lvl="0"/>
                      <a:r>
                        <a:rPr lang="en-US" sz="3400">
                          <a:latin typeface="Arial" panose="020B0604020202020204" pitchFamily="34" charset="0"/>
                          <a:cs typeface="Arial" panose="020B0604020202020204" pitchFamily="34" charset="0"/>
                        </a:rPr>
                        <a:t>Description</a:t>
                      </a:r>
                    </a:p>
                  </a:txBody>
                  <a:tcPr marL="170580" marR="170580" marT="85290" marB="85290"/>
                </a:tc>
                <a:extLst>
                  <a:ext uri="{0D108BD9-81ED-4DB2-BD59-A6C34878D82A}">
                    <a16:rowId xmlns:a16="http://schemas.microsoft.com/office/drawing/2014/main" val="2105242924"/>
                  </a:ext>
                </a:extLst>
              </a:tr>
              <a:tr h="691803">
                <a:tc>
                  <a:txBody>
                    <a:bodyPr/>
                    <a:lstStyle/>
                    <a:p>
                      <a:pPr lvl="0"/>
                      <a:r>
                        <a:rPr lang="en-US" sz="3400" dirty="0">
                          <a:latin typeface="Arial" panose="020B0604020202020204" pitchFamily="34" charset="0"/>
                          <a:cs typeface="Arial" panose="020B0604020202020204" pitchFamily="34" charset="0"/>
                        </a:rPr>
                        <a:t>Benign</a:t>
                      </a:r>
                    </a:p>
                  </a:txBody>
                  <a:tcPr marL="170580" marR="170580" marT="85290" marB="85290"/>
                </a:tc>
                <a:tc>
                  <a:txBody>
                    <a:bodyPr/>
                    <a:lstStyle/>
                    <a:p>
                      <a:pPr lvl="0"/>
                      <a:r>
                        <a:rPr lang="en-US" sz="3000" dirty="0">
                          <a:latin typeface="Arial" panose="020B0604020202020204" pitchFamily="34" charset="0"/>
                          <a:cs typeface="Arial" panose="020B0604020202020204" pitchFamily="34" charset="0"/>
                        </a:rPr>
                        <a:t>Expected traversal</a:t>
                      </a:r>
                    </a:p>
                  </a:txBody>
                  <a:tcPr marL="170580" marR="170580" marT="85290" marB="85290"/>
                </a:tc>
                <a:extLst>
                  <a:ext uri="{0D108BD9-81ED-4DB2-BD59-A6C34878D82A}">
                    <a16:rowId xmlns:a16="http://schemas.microsoft.com/office/drawing/2014/main" val="539004049"/>
                  </a:ext>
                </a:extLst>
              </a:tr>
              <a:tr h="682319">
                <a:tc>
                  <a:txBody>
                    <a:bodyPr/>
                    <a:lstStyle/>
                    <a:p>
                      <a:pPr lvl="0"/>
                      <a:r>
                        <a:rPr lang="en-US" sz="3400">
                          <a:latin typeface="Arial" panose="020B0604020202020204" pitchFamily="34" charset="0"/>
                          <a:cs typeface="Arial" panose="020B0604020202020204" pitchFamily="34" charset="0"/>
                        </a:rPr>
                        <a:t>Collision</a:t>
                      </a:r>
                    </a:p>
                  </a:txBody>
                  <a:tcPr marL="170580" marR="170580" marT="85290" marB="85290"/>
                </a:tc>
                <a:tc>
                  <a:txBody>
                    <a:bodyPr/>
                    <a:lstStyle/>
                    <a:p>
                      <a:pPr lvl="0"/>
                      <a:r>
                        <a:rPr lang="en-US" sz="3000" dirty="0">
                          <a:latin typeface="Arial" panose="020B0604020202020204" pitchFamily="34" charset="0"/>
                          <a:cs typeface="Arial" panose="020B0604020202020204" pitchFamily="34" charset="0"/>
                        </a:rPr>
                        <a:t>Vehicle experience collision</a:t>
                      </a:r>
                    </a:p>
                  </a:txBody>
                  <a:tcPr marL="170580" marR="170580" marT="85290" marB="85290"/>
                </a:tc>
                <a:extLst>
                  <a:ext uri="{0D108BD9-81ED-4DB2-BD59-A6C34878D82A}">
                    <a16:rowId xmlns:a16="http://schemas.microsoft.com/office/drawing/2014/main" val="506438161"/>
                  </a:ext>
                </a:extLst>
              </a:tr>
              <a:tr h="691803">
                <a:tc>
                  <a:txBody>
                    <a:bodyPr/>
                    <a:lstStyle/>
                    <a:p>
                      <a:pPr lvl="0"/>
                      <a:r>
                        <a:rPr lang="en-US" sz="3400">
                          <a:latin typeface="Arial" panose="020B0604020202020204" pitchFamily="34" charset="0"/>
                          <a:cs typeface="Arial" panose="020B0604020202020204" pitchFamily="34" charset="0"/>
                        </a:rPr>
                        <a:t>Epistemic</a:t>
                      </a:r>
                    </a:p>
                  </a:txBody>
                  <a:tcPr marL="170580" marR="170580" marT="85290" marB="85290"/>
                </a:tc>
                <a:tc>
                  <a:txBody>
                    <a:bodyPr/>
                    <a:lstStyle/>
                    <a:p>
                      <a:pPr lvl="0"/>
                      <a:r>
                        <a:rPr lang="en-US" sz="3000">
                          <a:latin typeface="Arial" panose="020B0604020202020204" pitchFamily="34" charset="0"/>
                          <a:cs typeface="Arial" panose="020B0604020202020204" pitchFamily="34" charset="0"/>
                        </a:rPr>
                        <a:t>Terrain-induced mobility</a:t>
                      </a:r>
                    </a:p>
                  </a:txBody>
                  <a:tcPr marL="170580" marR="170580" marT="85290" marB="85290"/>
                </a:tc>
                <a:extLst>
                  <a:ext uri="{0D108BD9-81ED-4DB2-BD59-A6C34878D82A}">
                    <a16:rowId xmlns:a16="http://schemas.microsoft.com/office/drawing/2014/main" val="673014037"/>
                  </a:ext>
                </a:extLst>
              </a:tr>
              <a:tr h="691803">
                <a:tc>
                  <a:txBody>
                    <a:bodyPr/>
                    <a:lstStyle/>
                    <a:p>
                      <a:pPr lvl="0"/>
                      <a:r>
                        <a:rPr lang="en-US" sz="3400">
                          <a:latin typeface="Arial" panose="020B0604020202020204" pitchFamily="34" charset="0"/>
                          <a:cs typeface="Arial" panose="020B0604020202020204" pitchFamily="34" charset="0"/>
                        </a:rPr>
                        <a:t>Water</a:t>
                      </a:r>
                    </a:p>
                  </a:txBody>
                  <a:tcPr marL="170580" marR="170580" marT="85290" marB="85290"/>
                </a:tc>
                <a:tc>
                  <a:txBody>
                    <a:bodyPr/>
                    <a:lstStyle/>
                    <a:p>
                      <a:pPr lvl="0"/>
                      <a:r>
                        <a:rPr lang="en-US" sz="3000">
                          <a:latin typeface="Arial" panose="020B0604020202020204" pitchFamily="34" charset="0"/>
                          <a:cs typeface="Arial" panose="020B0604020202020204" pitchFamily="34" charset="0"/>
                        </a:rPr>
                        <a:t>Immobilized by water plane</a:t>
                      </a:r>
                    </a:p>
                  </a:txBody>
                  <a:tcPr marL="170580" marR="170580" marT="85290" marB="85290"/>
                </a:tc>
                <a:extLst>
                  <a:ext uri="{0D108BD9-81ED-4DB2-BD59-A6C34878D82A}">
                    <a16:rowId xmlns:a16="http://schemas.microsoft.com/office/drawing/2014/main" val="771273075"/>
                  </a:ext>
                </a:extLst>
              </a:tr>
              <a:tr h="691803">
                <a:tc>
                  <a:txBody>
                    <a:bodyPr/>
                    <a:lstStyle/>
                    <a:p>
                      <a:pPr lvl="0"/>
                      <a:r>
                        <a:rPr lang="en-US" sz="3400">
                          <a:latin typeface="Arial" panose="020B0604020202020204" pitchFamily="34" charset="0"/>
                          <a:cs typeface="Arial" panose="020B0604020202020204" pitchFamily="34" charset="0"/>
                        </a:rPr>
                        <a:t>Weather-Associated</a:t>
                      </a:r>
                    </a:p>
                  </a:txBody>
                  <a:tcPr marL="170580" marR="170580" marT="85290" marB="85290"/>
                </a:tc>
                <a:tc>
                  <a:txBody>
                    <a:bodyPr/>
                    <a:lstStyle/>
                    <a:p>
                      <a:pPr lvl="0"/>
                      <a:r>
                        <a:rPr lang="en-US" sz="3000" dirty="0">
                          <a:latin typeface="Arial" panose="020B0604020202020204" pitchFamily="34" charset="0"/>
                          <a:cs typeface="Arial" panose="020B0604020202020204" pitchFamily="34" charset="0"/>
                        </a:rPr>
                        <a:t>Non-benign with adverse weather</a:t>
                      </a:r>
                    </a:p>
                  </a:txBody>
                  <a:tcPr marL="170580" marR="170580" marT="85290" marB="85290"/>
                </a:tc>
                <a:extLst>
                  <a:ext uri="{0D108BD9-81ED-4DB2-BD59-A6C34878D82A}">
                    <a16:rowId xmlns:a16="http://schemas.microsoft.com/office/drawing/2014/main" val="3395790695"/>
                  </a:ext>
                </a:extLst>
              </a:tr>
            </a:tbl>
          </a:graphicData>
        </a:graphic>
      </p:graphicFrame>
      <p:sp>
        <p:nvSpPr>
          <p:cNvPr id="5" name="Text Placeholder 1">
            <a:extLst>
              <a:ext uri="{FF2B5EF4-FFF2-40B4-BE49-F238E27FC236}">
                <a16:creationId xmlns:a16="http://schemas.microsoft.com/office/drawing/2014/main" id="{7BE26A1D-06B6-964B-AA04-8D1B2AF7C718}"/>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099912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447FCC-E2E4-D920-18DD-26BA60BBCECA}"/>
              </a:ext>
            </a:extLst>
          </p:cNvPr>
          <p:cNvSpPr>
            <a:spLocks noGrp="1"/>
          </p:cNvSpPr>
          <p:nvPr>
            <p:ph type="body" sz="quarter" idx="11"/>
          </p:nvPr>
        </p:nvSpPr>
        <p:spPr/>
        <p:txBody>
          <a:bodyPr/>
          <a:lstStyle/>
          <a:p>
            <a:r>
              <a:rPr lang="en-US" dirty="0"/>
              <a:t>Domain Examples</a:t>
            </a:r>
          </a:p>
        </p:txBody>
      </p:sp>
      <p:pic>
        <p:nvPicPr>
          <p:cNvPr id="5" name="Picture 10">
            <a:extLst>
              <a:ext uri="{FF2B5EF4-FFF2-40B4-BE49-F238E27FC236}">
                <a16:creationId xmlns:a16="http://schemas.microsoft.com/office/drawing/2014/main" id="{086A35BD-6146-09F3-6B1D-FDE2B8374A66}"/>
              </a:ext>
            </a:extLst>
          </p:cNvPr>
          <p:cNvPicPr>
            <a:picLocks noChangeAspect="1"/>
          </p:cNvPicPr>
          <p:nvPr/>
        </p:nvPicPr>
        <p:blipFill>
          <a:blip r:embed="rId3"/>
          <a:stretch>
            <a:fillRect/>
          </a:stretch>
        </p:blipFill>
        <p:spPr>
          <a:xfrm>
            <a:off x="2996344" y="2096086"/>
            <a:ext cx="18391311" cy="8035596"/>
          </a:xfrm>
          <a:prstGeom prst="rect">
            <a:avLst/>
          </a:prstGeom>
          <a:noFill/>
          <a:ln cap="flat">
            <a:noFill/>
          </a:ln>
        </p:spPr>
      </p:pic>
      <p:sp>
        <p:nvSpPr>
          <p:cNvPr id="6" name="Text Placeholder 1">
            <a:extLst>
              <a:ext uri="{FF2B5EF4-FFF2-40B4-BE49-F238E27FC236}">
                <a16:creationId xmlns:a16="http://schemas.microsoft.com/office/drawing/2014/main" id="{731A5023-3430-EBFA-E59E-F6E97CA8DE12}"/>
              </a:ext>
            </a:extLst>
          </p:cNvPr>
          <p:cNvSpPr txBox="1">
            <a:spLocks/>
          </p:cNvSpPr>
          <p:nvPr/>
        </p:nvSpPr>
        <p:spPr>
          <a:xfrm>
            <a:off x="2077914" y="10635347"/>
            <a:ext cx="20228169" cy="4577712"/>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lgn="ctr">
              <a:spcBef>
                <a:spcPts val="2400"/>
              </a:spcBef>
            </a:pPr>
            <a:r>
              <a:rPr lang="en-US" dirty="0"/>
              <a:t>Seeds allow for </a:t>
            </a:r>
            <a:r>
              <a:rPr lang="en-US" i="1" dirty="0"/>
              <a:t>semantically equivalent</a:t>
            </a:r>
            <a:r>
              <a:rPr lang="en-US" dirty="0"/>
              <a:t>, but </a:t>
            </a:r>
            <a:r>
              <a:rPr lang="en-US" i="1" dirty="0"/>
              <a:t>spatially diverse</a:t>
            </a:r>
            <a:r>
              <a:rPr lang="en-US" dirty="0"/>
              <a:t> environments</a:t>
            </a:r>
          </a:p>
        </p:txBody>
      </p:sp>
      <p:sp>
        <p:nvSpPr>
          <p:cNvPr id="4" name="Text Placeholder 1">
            <a:extLst>
              <a:ext uri="{FF2B5EF4-FFF2-40B4-BE49-F238E27FC236}">
                <a16:creationId xmlns:a16="http://schemas.microsoft.com/office/drawing/2014/main" id="{51BDA4AB-7EFA-F463-F08D-775C55B87D3F}"/>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846178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72762-1D03-D8E6-D033-3FA2316706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F4A7820-27F0-066D-4678-B147944F09F3}"/>
              </a:ext>
            </a:extLst>
          </p:cNvPr>
          <p:cNvSpPr>
            <a:spLocks noGrp="1"/>
          </p:cNvSpPr>
          <p:nvPr>
            <p:ph type="body" sz="quarter" idx="11"/>
          </p:nvPr>
        </p:nvSpPr>
        <p:spPr/>
        <p:txBody>
          <a:bodyPr/>
          <a:lstStyle/>
          <a:p>
            <a:r>
              <a:rPr lang="en-US" dirty="0"/>
              <a:t>Domain Examples</a:t>
            </a:r>
          </a:p>
        </p:txBody>
      </p:sp>
      <p:pic>
        <p:nvPicPr>
          <p:cNvPr id="2" name="Picture 1">
            <a:extLst>
              <a:ext uri="{FF2B5EF4-FFF2-40B4-BE49-F238E27FC236}">
                <a16:creationId xmlns:a16="http://schemas.microsoft.com/office/drawing/2014/main" id="{CB890702-259E-A258-F568-7EEDEC80889F}"/>
              </a:ext>
            </a:extLst>
          </p:cNvPr>
          <p:cNvPicPr>
            <a:picLocks noChangeAspect="1"/>
          </p:cNvPicPr>
          <p:nvPr/>
        </p:nvPicPr>
        <p:blipFill>
          <a:blip r:embed="rId3"/>
          <a:stretch>
            <a:fillRect/>
          </a:stretch>
        </p:blipFill>
        <p:spPr>
          <a:xfrm>
            <a:off x="750965" y="1971783"/>
            <a:ext cx="13691866" cy="9772433"/>
          </a:xfrm>
          <a:prstGeom prst="rect">
            <a:avLst/>
          </a:prstGeom>
          <a:noFill/>
          <a:ln cap="flat">
            <a:noFill/>
          </a:ln>
        </p:spPr>
      </p:pic>
      <p:sp>
        <p:nvSpPr>
          <p:cNvPr id="4" name="Content Placeholder 4">
            <a:extLst>
              <a:ext uri="{FF2B5EF4-FFF2-40B4-BE49-F238E27FC236}">
                <a16:creationId xmlns:a16="http://schemas.microsoft.com/office/drawing/2014/main" id="{1DAAEF12-1979-4606-9D54-CB4546D6313F}"/>
              </a:ext>
            </a:extLst>
          </p:cNvPr>
          <p:cNvSpPr txBox="1">
            <a:spLocks noGrp="1"/>
          </p:cNvSpPr>
          <p:nvPr>
            <p:ph type="body" sz="quarter" idx="10"/>
          </p:nvPr>
        </p:nvSpPr>
        <p:spPr>
          <a:xfrm>
            <a:off x="14442831" y="3347183"/>
            <a:ext cx="9355015" cy="5304448"/>
          </a:xfrm>
        </p:spPr>
        <p:txBody>
          <a:bodyPr anchor="t"/>
          <a:lstStyle/>
          <a:p>
            <a:pPr lvl="0">
              <a:spcBef>
                <a:spcPts val="2400"/>
              </a:spcBef>
            </a:pPr>
            <a:r>
              <a:rPr lang="en-US" sz="4400" dirty="0"/>
              <a:t>Applicable tasks:</a:t>
            </a:r>
          </a:p>
          <a:p>
            <a:pPr marL="571500" lvl="0" indent="-571500">
              <a:spcBef>
                <a:spcPts val="2400"/>
              </a:spcBef>
              <a:buFont typeface="Arial" panose="020B0604020202020204" pitchFamily="34" charset="0"/>
              <a:buChar char="•"/>
            </a:pPr>
            <a:r>
              <a:rPr lang="en-US" sz="4400" dirty="0"/>
              <a:t>Object Detection</a:t>
            </a:r>
          </a:p>
          <a:p>
            <a:pPr marL="571500" lvl="0" indent="-571500">
              <a:spcBef>
                <a:spcPts val="2400"/>
              </a:spcBef>
              <a:buFont typeface="Arial" panose="020B0604020202020204" pitchFamily="34" charset="0"/>
              <a:buChar char="•"/>
            </a:pPr>
            <a:r>
              <a:rPr lang="en-US" sz="4400" dirty="0"/>
              <a:t>Scene Segmentation</a:t>
            </a:r>
          </a:p>
          <a:p>
            <a:pPr marL="571500" lvl="0" indent="-571500">
              <a:spcBef>
                <a:spcPts val="2400"/>
              </a:spcBef>
              <a:buFont typeface="Arial" panose="020B0604020202020204" pitchFamily="34" charset="0"/>
              <a:buChar char="•"/>
            </a:pPr>
            <a:r>
              <a:rPr lang="en-US" sz="4400" dirty="0"/>
              <a:t>Multi-agent Decision Making</a:t>
            </a:r>
          </a:p>
          <a:p>
            <a:pPr marL="571500" lvl="0" indent="-571500">
              <a:spcBef>
                <a:spcPts val="2400"/>
              </a:spcBef>
              <a:buFont typeface="Arial" panose="020B0604020202020204" pitchFamily="34" charset="0"/>
              <a:buChar char="•"/>
            </a:pPr>
            <a:r>
              <a:rPr lang="en-US" sz="4400" dirty="0"/>
              <a:t>Path Planning</a:t>
            </a:r>
          </a:p>
          <a:p>
            <a:pPr marL="571500" lvl="0" indent="-571500">
              <a:spcBef>
                <a:spcPts val="2400"/>
              </a:spcBef>
              <a:buFont typeface="Arial" panose="020B0604020202020204" pitchFamily="34" charset="0"/>
              <a:buChar char="•"/>
            </a:pPr>
            <a:r>
              <a:rPr lang="en-US" sz="4400" dirty="0"/>
              <a:t>Localization</a:t>
            </a:r>
          </a:p>
        </p:txBody>
      </p:sp>
      <p:sp>
        <p:nvSpPr>
          <p:cNvPr id="6" name="Text Placeholder 1">
            <a:extLst>
              <a:ext uri="{FF2B5EF4-FFF2-40B4-BE49-F238E27FC236}">
                <a16:creationId xmlns:a16="http://schemas.microsoft.com/office/drawing/2014/main" id="{CEC22C39-CB85-36EB-AC8D-9CC1CC951FB9}"/>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348492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4CF3AD-C2C5-50E7-7CC5-1B9327B5DB9A}"/>
              </a:ext>
            </a:extLst>
          </p:cNvPr>
          <p:cNvSpPr>
            <a:spLocks noGrp="1"/>
          </p:cNvSpPr>
          <p:nvPr>
            <p:ph type="body" sz="quarter" idx="11"/>
          </p:nvPr>
        </p:nvSpPr>
        <p:spPr/>
        <p:txBody>
          <a:bodyPr/>
          <a:lstStyle/>
          <a:p>
            <a:r>
              <a:rPr lang="en-US" dirty="0"/>
              <a:t>Data Curation Presets</a:t>
            </a:r>
          </a:p>
        </p:txBody>
      </p:sp>
      <p:sp>
        <p:nvSpPr>
          <p:cNvPr id="5" name="Content Placeholder 4">
            <a:extLst>
              <a:ext uri="{FF2B5EF4-FFF2-40B4-BE49-F238E27FC236}">
                <a16:creationId xmlns:a16="http://schemas.microsoft.com/office/drawing/2014/main" id="{39942AB0-FC9A-697D-8DEB-DDE2D338A561}"/>
              </a:ext>
            </a:extLst>
          </p:cNvPr>
          <p:cNvSpPr txBox="1">
            <a:spLocks noGrp="1"/>
          </p:cNvSpPr>
          <p:nvPr>
            <p:ph type="body" sz="quarter" idx="10"/>
          </p:nvPr>
        </p:nvSpPr>
        <p:spPr>
          <a:xfrm>
            <a:off x="1981200" y="3487860"/>
            <a:ext cx="10210800" cy="5304448"/>
          </a:xfrm>
        </p:spPr>
        <p:txBody>
          <a:bodyPr anchor="t"/>
          <a:lstStyle/>
          <a:p>
            <a:pPr marL="342900" lvl="0" indent="-342900">
              <a:spcBef>
                <a:spcPts val="2400"/>
              </a:spcBef>
              <a:buFont typeface="Arial" panose="020B0604020202020204" pitchFamily="34" charset="0"/>
              <a:buChar char="•"/>
            </a:pPr>
            <a:r>
              <a:rPr lang="en-US" sz="4400" dirty="0"/>
              <a:t>Include short (20s), medium (180s), and long (1,500s) duration sequences</a:t>
            </a:r>
          </a:p>
          <a:p>
            <a:pPr marL="342900" lvl="0" indent="-342900">
              <a:spcBef>
                <a:spcPts val="2400"/>
              </a:spcBef>
              <a:buFont typeface="Arial" panose="020B0604020202020204" pitchFamily="34" charset="0"/>
              <a:buChar char="•"/>
            </a:pPr>
            <a:r>
              <a:rPr lang="en-US" sz="4400" dirty="0"/>
              <a:t>Permit weather changes in medium + long sequences</a:t>
            </a:r>
          </a:p>
          <a:p>
            <a:pPr marL="342900" lvl="0" indent="-342900">
              <a:spcBef>
                <a:spcPts val="2400"/>
              </a:spcBef>
              <a:buFont typeface="Arial" panose="020B0604020202020204" pitchFamily="34" charset="0"/>
              <a:buChar char="•"/>
            </a:pPr>
            <a:r>
              <a:rPr lang="en-US" sz="4400" dirty="0"/>
              <a:t>Manually teleoperate vehicle. Designate failure cases</a:t>
            </a:r>
          </a:p>
        </p:txBody>
      </p:sp>
      <p:pic>
        <p:nvPicPr>
          <p:cNvPr id="6" name="Picture 5">
            <a:extLst>
              <a:ext uri="{FF2B5EF4-FFF2-40B4-BE49-F238E27FC236}">
                <a16:creationId xmlns:a16="http://schemas.microsoft.com/office/drawing/2014/main" id="{8EC780C1-0149-AD20-5347-6784F6D00976}"/>
              </a:ext>
            </a:extLst>
          </p:cNvPr>
          <p:cNvPicPr>
            <a:picLocks noChangeAspect="1"/>
          </p:cNvPicPr>
          <p:nvPr/>
        </p:nvPicPr>
        <p:blipFill>
          <a:blip r:embed="rId3"/>
          <a:stretch>
            <a:fillRect/>
          </a:stretch>
        </p:blipFill>
        <p:spPr>
          <a:xfrm>
            <a:off x="14302154" y="2479675"/>
            <a:ext cx="9108830" cy="9108830"/>
          </a:xfrm>
          <a:prstGeom prst="rect">
            <a:avLst/>
          </a:prstGeom>
          <a:noFill/>
          <a:ln cap="flat">
            <a:noFill/>
          </a:ln>
        </p:spPr>
      </p:pic>
      <p:sp>
        <p:nvSpPr>
          <p:cNvPr id="4" name="Text Placeholder 1">
            <a:extLst>
              <a:ext uri="{FF2B5EF4-FFF2-40B4-BE49-F238E27FC236}">
                <a16:creationId xmlns:a16="http://schemas.microsoft.com/office/drawing/2014/main" id="{616806AF-3ECA-7A01-670A-BE45695BE1B9}"/>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17927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656FB-15E3-0722-B860-BEADC4CA401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AE8D065-5DB4-DFB0-E7B3-1422C17584B7}"/>
              </a:ext>
            </a:extLst>
          </p:cNvPr>
          <p:cNvSpPr>
            <a:spLocks noGrp="1"/>
          </p:cNvSpPr>
          <p:nvPr>
            <p:ph type="body" sz="quarter" idx="11"/>
          </p:nvPr>
        </p:nvSpPr>
        <p:spPr/>
        <p:txBody>
          <a:bodyPr/>
          <a:lstStyle/>
          <a:p>
            <a:r>
              <a:rPr lang="en-US" dirty="0"/>
              <a:t>Future Work</a:t>
            </a:r>
          </a:p>
        </p:txBody>
      </p:sp>
      <p:sp>
        <p:nvSpPr>
          <p:cNvPr id="5" name="Content Placeholder 4">
            <a:extLst>
              <a:ext uri="{FF2B5EF4-FFF2-40B4-BE49-F238E27FC236}">
                <a16:creationId xmlns:a16="http://schemas.microsoft.com/office/drawing/2014/main" id="{6DC5E63C-CEB4-DC2B-67CF-3D4367266D3A}"/>
              </a:ext>
            </a:extLst>
          </p:cNvPr>
          <p:cNvSpPr txBox="1">
            <a:spLocks noGrp="1"/>
          </p:cNvSpPr>
          <p:nvPr>
            <p:ph type="body" sz="quarter" idx="10"/>
          </p:nvPr>
        </p:nvSpPr>
        <p:spPr>
          <a:xfrm>
            <a:off x="1981200" y="3487860"/>
            <a:ext cx="10210800" cy="5304448"/>
          </a:xfrm>
        </p:spPr>
        <p:txBody>
          <a:bodyPr anchor="t"/>
          <a:lstStyle/>
          <a:p>
            <a:pPr marL="342900" lvl="0" indent="-342900">
              <a:spcBef>
                <a:spcPts val="2400"/>
              </a:spcBef>
              <a:buFont typeface="Arial" panose="020B0604020202020204" pitchFamily="34" charset="0"/>
              <a:buChar char="•"/>
            </a:pPr>
            <a:r>
              <a:rPr lang="en-US" sz="4400" dirty="0"/>
              <a:t>Improvements to mesh colliders for LiDAR </a:t>
            </a:r>
            <a:r>
              <a:rPr lang="en-US" sz="4400" dirty="0" err="1"/>
              <a:t>raycast</a:t>
            </a:r>
            <a:r>
              <a:rPr lang="en-US" sz="4400" dirty="0"/>
              <a:t> collisions</a:t>
            </a:r>
          </a:p>
          <a:p>
            <a:pPr marL="342900" lvl="0" indent="-342900">
              <a:spcBef>
                <a:spcPts val="2400"/>
              </a:spcBef>
              <a:buFont typeface="Arial" panose="020B0604020202020204" pitchFamily="34" charset="0"/>
              <a:buChar char="•"/>
            </a:pPr>
            <a:r>
              <a:rPr lang="en-US" sz="4400" dirty="0"/>
              <a:t>Improved </a:t>
            </a:r>
            <a:r>
              <a:rPr lang="en-US" sz="4400" dirty="0" err="1"/>
              <a:t>terramechanic</a:t>
            </a:r>
            <a:r>
              <a:rPr lang="en-US" sz="4400" dirty="0"/>
              <a:t> fidelity for dynamic friction surfaces</a:t>
            </a:r>
          </a:p>
        </p:txBody>
      </p:sp>
      <p:pic>
        <p:nvPicPr>
          <p:cNvPr id="4" name="Picture 5">
            <a:extLst>
              <a:ext uri="{FF2B5EF4-FFF2-40B4-BE49-F238E27FC236}">
                <a16:creationId xmlns:a16="http://schemas.microsoft.com/office/drawing/2014/main" id="{21F5F732-7559-B5A6-FFB7-7AA11B459784}"/>
              </a:ext>
            </a:extLst>
          </p:cNvPr>
          <p:cNvPicPr>
            <a:picLocks noChangeAspect="1"/>
          </p:cNvPicPr>
          <p:nvPr/>
        </p:nvPicPr>
        <p:blipFill>
          <a:blip r:embed="rId3"/>
          <a:srcRect l="-346" r="311"/>
          <a:stretch>
            <a:fillRect/>
          </a:stretch>
        </p:blipFill>
        <p:spPr>
          <a:xfrm>
            <a:off x="14044247" y="2391348"/>
            <a:ext cx="9355016" cy="9352002"/>
          </a:xfrm>
          <a:prstGeom prst="rect">
            <a:avLst/>
          </a:prstGeom>
          <a:noFill/>
          <a:ln cap="flat">
            <a:noFill/>
          </a:ln>
        </p:spPr>
      </p:pic>
      <p:sp>
        <p:nvSpPr>
          <p:cNvPr id="6" name="Text Placeholder 1">
            <a:extLst>
              <a:ext uri="{FF2B5EF4-FFF2-40B4-BE49-F238E27FC236}">
                <a16:creationId xmlns:a16="http://schemas.microsoft.com/office/drawing/2014/main" id="{B4366C87-0121-5F82-209B-DF0528DFFC7D}"/>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696636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CC71E5-90A3-B328-7311-A549170AE3A6}"/>
              </a:ext>
            </a:extLst>
          </p:cNvPr>
          <p:cNvSpPr>
            <a:spLocks noGrp="1"/>
          </p:cNvSpPr>
          <p:nvPr>
            <p:ph type="body" sz="quarter" idx="11"/>
          </p:nvPr>
        </p:nvSpPr>
        <p:spPr/>
        <p:txBody>
          <a:bodyPr/>
          <a:lstStyle/>
          <a:p>
            <a:r>
              <a:rPr lang="en-US" dirty="0"/>
              <a:t>Simulation Development</a:t>
            </a:r>
          </a:p>
        </p:txBody>
      </p:sp>
      <p:pic>
        <p:nvPicPr>
          <p:cNvPr id="5" name="Picture 7">
            <a:extLst>
              <a:ext uri="{FF2B5EF4-FFF2-40B4-BE49-F238E27FC236}">
                <a16:creationId xmlns:a16="http://schemas.microsoft.com/office/drawing/2014/main" id="{14B25809-1996-5314-31D2-D2079B2B94DE}"/>
              </a:ext>
            </a:extLst>
          </p:cNvPr>
          <p:cNvPicPr>
            <a:picLocks noChangeAspect="1"/>
          </p:cNvPicPr>
          <p:nvPr/>
        </p:nvPicPr>
        <p:blipFill>
          <a:blip r:embed="rId3"/>
          <a:srcRect t="-160"/>
          <a:stretch>
            <a:fillRect/>
          </a:stretch>
        </p:blipFill>
        <p:spPr>
          <a:xfrm>
            <a:off x="3479800" y="2289572"/>
            <a:ext cx="17424400" cy="9519431"/>
          </a:xfrm>
          <a:prstGeom prst="rect">
            <a:avLst/>
          </a:prstGeom>
          <a:noFill/>
          <a:ln cap="flat">
            <a:noFill/>
          </a:ln>
        </p:spPr>
      </p:pic>
      <p:sp>
        <p:nvSpPr>
          <p:cNvPr id="4" name="Text Placeholder 1">
            <a:extLst>
              <a:ext uri="{FF2B5EF4-FFF2-40B4-BE49-F238E27FC236}">
                <a16:creationId xmlns:a16="http://schemas.microsoft.com/office/drawing/2014/main" id="{0B771A3A-465F-6B72-E7BB-85E4EDE7A544}"/>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149861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a:lstStyle/>
          <a:p>
            <a:r>
              <a:rPr lang="en-US" dirty="0"/>
              <a:t>Level 4 Simulation Framework</a:t>
            </a:r>
          </a:p>
        </p:txBody>
      </p:sp>
      <p:pic>
        <p:nvPicPr>
          <p:cNvPr id="4" name="Picture 14">
            <a:extLst>
              <a:ext uri="{FF2B5EF4-FFF2-40B4-BE49-F238E27FC236}">
                <a16:creationId xmlns:a16="http://schemas.microsoft.com/office/drawing/2014/main" id="{E8C95101-BB53-15FC-EFE2-30632B0C8A66}"/>
              </a:ext>
            </a:extLst>
          </p:cNvPr>
          <p:cNvPicPr>
            <a:picLocks noChangeAspect="1"/>
          </p:cNvPicPr>
          <p:nvPr/>
        </p:nvPicPr>
        <p:blipFill>
          <a:blip r:embed="rId3"/>
          <a:stretch>
            <a:fillRect/>
          </a:stretch>
        </p:blipFill>
        <p:spPr>
          <a:xfrm>
            <a:off x="4104949" y="2809240"/>
            <a:ext cx="16174102" cy="9097947"/>
          </a:xfrm>
          <a:prstGeom prst="rect">
            <a:avLst/>
          </a:prstGeom>
          <a:noFill/>
          <a:ln cap="flat">
            <a:noFill/>
          </a:ln>
        </p:spPr>
      </p:pic>
      <p:sp>
        <p:nvSpPr>
          <p:cNvPr id="8" name="Text Placeholder 1">
            <a:extLst>
              <a:ext uri="{FF2B5EF4-FFF2-40B4-BE49-F238E27FC236}">
                <a16:creationId xmlns:a16="http://schemas.microsoft.com/office/drawing/2014/main" id="{DD91668B-7C13-A98B-C815-36AEC3B83367}"/>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099601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F4AF0F-AB37-52F1-7EF6-D9DBBE2BE5BC}"/>
              </a:ext>
            </a:extLst>
          </p:cNvPr>
          <p:cNvSpPr>
            <a:spLocks noGrp="1"/>
          </p:cNvSpPr>
          <p:nvPr>
            <p:ph type="body" sz="quarter" idx="10"/>
          </p:nvPr>
        </p:nvSpPr>
        <p:spPr>
          <a:xfrm>
            <a:off x="15108702" y="2479920"/>
            <a:ext cx="8462498" cy="10004425"/>
          </a:xfrm>
        </p:spPr>
        <p:txBody>
          <a:bodyPr anchor="ctr"/>
          <a:lstStyle/>
          <a:p>
            <a:r>
              <a:rPr lang="en-US" u="sng" dirty="0"/>
              <a:t>Failure Sequences</a:t>
            </a:r>
            <a:r>
              <a:rPr lang="en-US" dirty="0"/>
              <a:t>: support robustness evaluation</a:t>
            </a:r>
          </a:p>
          <a:p>
            <a:endParaRPr lang="en-US" dirty="0"/>
          </a:p>
          <a:p>
            <a:r>
              <a:rPr lang="en-US" u="sng" dirty="0"/>
              <a:t>Continuous/Dynamic Scenes</a:t>
            </a:r>
            <a:r>
              <a:rPr lang="en-US" dirty="0"/>
              <a:t>: support real-world long duration applications</a:t>
            </a:r>
          </a:p>
        </p:txBody>
      </p:sp>
      <p:sp>
        <p:nvSpPr>
          <p:cNvPr id="3" name="Text Placeholder 2">
            <a:extLst>
              <a:ext uri="{FF2B5EF4-FFF2-40B4-BE49-F238E27FC236}">
                <a16:creationId xmlns:a16="http://schemas.microsoft.com/office/drawing/2014/main" id="{736B029F-F5C4-D437-399D-BDD012941545}"/>
              </a:ext>
            </a:extLst>
          </p:cNvPr>
          <p:cNvSpPr>
            <a:spLocks noGrp="1"/>
          </p:cNvSpPr>
          <p:nvPr>
            <p:ph type="body" sz="quarter" idx="11"/>
          </p:nvPr>
        </p:nvSpPr>
        <p:spPr/>
        <p:txBody>
          <a:bodyPr/>
          <a:lstStyle/>
          <a:p>
            <a:r>
              <a:rPr lang="en-US" dirty="0"/>
              <a:t>Equivalent Benchmarks</a:t>
            </a:r>
          </a:p>
        </p:txBody>
      </p:sp>
      <p:pic>
        <p:nvPicPr>
          <p:cNvPr id="6" name="Picture 5">
            <a:extLst>
              <a:ext uri="{FF2B5EF4-FFF2-40B4-BE49-F238E27FC236}">
                <a16:creationId xmlns:a16="http://schemas.microsoft.com/office/drawing/2014/main" id="{AA510140-FBC8-9794-DE47-2836D759012A}"/>
              </a:ext>
            </a:extLst>
          </p:cNvPr>
          <p:cNvPicPr>
            <a:picLocks noChangeAspect="1"/>
          </p:cNvPicPr>
          <p:nvPr/>
        </p:nvPicPr>
        <p:blipFill>
          <a:blip r:embed="rId3"/>
          <a:stretch>
            <a:fillRect/>
          </a:stretch>
        </p:blipFill>
        <p:spPr>
          <a:xfrm>
            <a:off x="812800" y="2339843"/>
            <a:ext cx="14041120" cy="9418889"/>
          </a:xfrm>
          <a:prstGeom prst="rect">
            <a:avLst/>
          </a:prstGeom>
        </p:spPr>
      </p:pic>
      <p:sp>
        <p:nvSpPr>
          <p:cNvPr id="5" name="Text Placeholder 1">
            <a:extLst>
              <a:ext uri="{FF2B5EF4-FFF2-40B4-BE49-F238E27FC236}">
                <a16:creationId xmlns:a16="http://schemas.microsoft.com/office/drawing/2014/main" id="{6FE16365-CDD2-DE9E-448A-9BF3FD61CCFA}"/>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583082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750A8B-6DA0-7C92-49E1-3D7C6E3ACDBB}"/>
              </a:ext>
            </a:extLst>
          </p:cNvPr>
          <p:cNvSpPr>
            <a:spLocks noGrp="1"/>
          </p:cNvSpPr>
          <p:nvPr>
            <p:ph type="body" sz="quarter" idx="10"/>
          </p:nvPr>
        </p:nvSpPr>
        <p:spPr>
          <a:xfrm>
            <a:off x="1981200" y="2462439"/>
            <a:ext cx="9769458" cy="10004425"/>
          </a:xfrm>
        </p:spPr>
        <p:txBody>
          <a:bodyPr/>
          <a:lstStyle/>
          <a:p>
            <a:r>
              <a:rPr lang="en-US" u="sng" dirty="0"/>
              <a:t>Our primary contributions:</a:t>
            </a:r>
          </a:p>
          <a:p>
            <a:pPr marL="914400" indent="-914400">
              <a:spcBef>
                <a:spcPts val="2400"/>
              </a:spcBef>
              <a:buFont typeface="+mj-lt"/>
              <a:buAutoNum type="arabicPeriod"/>
            </a:pPr>
            <a:r>
              <a:rPr lang="en-US" dirty="0"/>
              <a:t>Simulation platform and sensor modeling</a:t>
            </a:r>
          </a:p>
          <a:p>
            <a:pPr marL="914400" indent="-914400">
              <a:spcBef>
                <a:spcPts val="2400"/>
              </a:spcBef>
              <a:buFont typeface="+mj-lt"/>
              <a:buAutoNum type="arabicPeriod"/>
            </a:pPr>
            <a:r>
              <a:rPr lang="en-US" dirty="0"/>
              <a:t>Procedural environment synthesis</a:t>
            </a:r>
          </a:p>
          <a:p>
            <a:pPr marL="914400" indent="-914400">
              <a:spcBef>
                <a:spcPts val="2400"/>
              </a:spcBef>
              <a:buFont typeface="+mj-lt"/>
              <a:buAutoNum type="arabicPeriod"/>
            </a:pPr>
            <a:r>
              <a:rPr lang="en-US" dirty="0"/>
              <a:t>Real-time multimodal data streaming</a:t>
            </a:r>
          </a:p>
          <a:p>
            <a:pPr marL="914400" indent="-914400">
              <a:spcBef>
                <a:spcPts val="2400"/>
              </a:spcBef>
              <a:buFont typeface="+mj-lt"/>
              <a:buAutoNum type="arabicPeriod"/>
            </a:pPr>
            <a:r>
              <a:rPr lang="en-US" dirty="0"/>
              <a:t>Explicit scenario modeling</a:t>
            </a:r>
          </a:p>
        </p:txBody>
      </p:sp>
      <p:sp>
        <p:nvSpPr>
          <p:cNvPr id="3" name="Text Placeholder 2">
            <a:extLst>
              <a:ext uri="{FF2B5EF4-FFF2-40B4-BE49-F238E27FC236}">
                <a16:creationId xmlns:a16="http://schemas.microsoft.com/office/drawing/2014/main" id="{71D19328-85DE-C57D-81B6-5D27D2CFC2FF}"/>
              </a:ext>
            </a:extLst>
          </p:cNvPr>
          <p:cNvSpPr>
            <a:spLocks noGrp="1"/>
          </p:cNvSpPr>
          <p:nvPr>
            <p:ph type="body" sz="quarter" idx="11"/>
          </p:nvPr>
        </p:nvSpPr>
        <p:spPr/>
        <p:txBody>
          <a:bodyPr/>
          <a:lstStyle/>
          <a:p>
            <a:r>
              <a:rPr lang="en-US" dirty="0"/>
              <a:t>Level 4 Sim Development</a:t>
            </a:r>
          </a:p>
        </p:txBody>
      </p:sp>
      <p:grpSp>
        <p:nvGrpSpPr>
          <p:cNvPr id="4" name="Group 10">
            <a:extLst>
              <a:ext uri="{FF2B5EF4-FFF2-40B4-BE49-F238E27FC236}">
                <a16:creationId xmlns:a16="http://schemas.microsoft.com/office/drawing/2014/main" id="{D325FDCD-4FBB-07FE-A708-44A3864FFE64}"/>
              </a:ext>
            </a:extLst>
          </p:cNvPr>
          <p:cNvGrpSpPr/>
          <p:nvPr/>
        </p:nvGrpSpPr>
        <p:grpSpPr>
          <a:xfrm>
            <a:off x="13903186" y="2297040"/>
            <a:ext cx="9871213" cy="9990350"/>
            <a:chOff x="-2043949" y="0"/>
            <a:chExt cx="6776216" cy="6857999"/>
          </a:xfrm>
        </p:grpSpPr>
        <p:pic>
          <p:nvPicPr>
            <p:cNvPr id="5" name="Picture 7" descr="A video game of a forest&#10;&#10;AI-generated content may be incorrect.">
              <a:extLst>
                <a:ext uri="{FF2B5EF4-FFF2-40B4-BE49-F238E27FC236}">
                  <a16:creationId xmlns:a16="http://schemas.microsoft.com/office/drawing/2014/main" id="{02948BE0-4DAE-AA23-0BA5-7C5EC02248A3}"/>
                </a:ext>
              </a:extLst>
            </p:cNvPr>
            <p:cNvPicPr>
              <a:picLocks noChangeAspect="1"/>
            </p:cNvPicPr>
            <p:nvPr/>
          </p:nvPicPr>
          <p:blipFill>
            <a:blip r:embed="rId3"/>
            <a:srcRect l="-39" r="-835" b="34483"/>
            <a:stretch>
              <a:fillRect/>
            </a:stretch>
          </p:blipFill>
          <p:spPr>
            <a:xfrm>
              <a:off x="-2043665" y="0"/>
              <a:ext cx="6760497" cy="2284802"/>
            </a:xfrm>
            <a:prstGeom prst="rect">
              <a:avLst/>
            </a:prstGeom>
            <a:noFill/>
            <a:ln cap="flat">
              <a:noFill/>
            </a:ln>
          </p:spPr>
        </p:pic>
        <p:pic>
          <p:nvPicPr>
            <p:cNvPr id="6" name="Picture 8" descr="A sand dunes in the desert&#10;&#10;AI-generated content may be incorrect.">
              <a:extLst>
                <a:ext uri="{FF2B5EF4-FFF2-40B4-BE49-F238E27FC236}">
                  <a16:creationId xmlns:a16="http://schemas.microsoft.com/office/drawing/2014/main" id="{5C3310D0-2B24-A051-67ED-BAD32D9876D9}"/>
                </a:ext>
              </a:extLst>
            </p:cNvPr>
            <p:cNvPicPr>
              <a:picLocks noChangeAspect="1"/>
            </p:cNvPicPr>
            <p:nvPr/>
          </p:nvPicPr>
          <p:blipFill>
            <a:blip r:embed="rId4"/>
            <a:srcRect l="865" t="12403" r="-1026" b="14107"/>
            <a:stretch>
              <a:fillRect/>
            </a:stretch>
          </p:blipFill>
          <p:spPr>
            <a:xfrm>
              <a:off x="-2043949" y="2279306"/>
              <a:ext cx="6776216" cy="2285049"/>
            </a:xfrm>
            <a:prstGeom prst="rect">
              <a:avLst/>
            </a:prstGeom>
            <a:noFill/>
            <a:ln cap="flat">
              <a:noFill/>
            </a:ln>
          </p:spPr>
        </p:pic>
        <p:pic>
          <p:nvPicPr>
            <p:cNvPr id="7" name="Picture 9" descr="A field of grass with trees in the background&#10;&#10;AI-generated content may be incorrect.">
              <a:extLst>
                <a:ext uri="{FF2B5EF4-FFF2-40B4-BE49-F238E27FC236}">
                  <a16:creationId xmlns:a16="http://schemas.microsoft.com/office/drawing/2014/main" id="{6A136B3A-95BA-BF08-EAC6-B3E9031C226E}"/>
                </a:ext>
              </a:extLst>
            </p:cNvPr>
            <p:cNvPicPr>
              <a:picLocks noChangeAspect="1"/>
            </p:cNvPicPr>
            <p:nvPr/>
          </p:nvPicPr>
          <p:blipFill>
            <a:blip r:embed="rId5"/>
            <a:srcRect l="130" t="14373" r="1020" b="16750"/>
            <a:stretch>
              <a:fillRect/>
            </a:stretch>
          </p:blipFill>
          <p:spPr>
            <a:xfrm>
              <a:off x="-2043665" y="4563185"/>
              <a:ext cx="6706365" cy="2294814"/>
            </a:xfrm>
            <a:prstGeom prst="rect">
              <a:avLst/>
            </a:prstGeom>
            <a:noFill/>
            <a:ln cap="flat">
              <a:noFill/>
            </a:ln>
          </p:spPr>
        </p:pic>
      </p:grpSp>
      <p:sp>
        <p:nvSpPr>
          <p:cNvPr id="9" name="Text Placeholder 1">
            <a:extLst>
              <a:ext uri="{FF2B5EF4-FFF2-40B4-BE49-F238E27FC236}">
                <a16:creationId xmlns:a16="http://schemas.microsoft.com/office/drawing/2014/main" id="{D6DCA6C5-7889-C43F-4926-02E1515E3FFC}"/>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446802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53A80-B259-D44E-27F3-43C1E0015761}"/>
              </a:ext>
            </a:extLst>
          </p:cNvPr>
          <p:cNvSpPr>
            <a:spLocks noGrp="1"/>
          </p:cNvSpPr>
          <p:nvPr>
            <p:ph type="body" sz="quarter" idx="10"/>
          </p:nvPr>
        </p:nvSpPr>
        <p:spPr>
          <a:xfrm>
            <a:off x="1981200" y="7639489"/>
            <a:ext cx="19594513" cy="3980425"/>
          </a:xfrm>
        </p:spPr>
        <p:txBody>
          <a:bodyPr/>
          <a:lstStyle/>
          <a:p>
            <a:pPr lvl="0"/>
            <a:r>
              <a:rPr lang="en-US" sz="4400" u="sng" dirty="0"/>
              <a:t>Why choose Unity?</a:t>
            </a:r>
          </a:p>
          <a:p>
            <a:pPr marL="685800" lvl="0" indent="-685800">
              <a:spcBef>
                <a:spcPts val="1200"/>
              </a:spcBef>
              <a:buFont typeface="Arial" panose="020B0604020202020204" pitchFamily="34" charset="0"/>
              <a:buChar char="•"/>
            </a:pPr>
            <a:r>
              <a:rPr lang="en-US" dirty="0"/>
              <a:t>NVIDIA PhysX physics engine</a:t>
            </a:r>
          </a:p>
          <a:p>
            <a:pPr marL="685800" lvl="0" indent="-685800">
              <a:spcBef>
                <a:spcPts val="1200"/>
              </a:spcBef>
              <a:buFont typeface="Arial" panose="020B0604020202020204" pitchFamily="34" charset="0"/>
              <a:buChar char="•"/>
            </a:pPr>
            <a:r>
              <a:rPr lang="en-US" dirty="0"/>
              <a:t>Availability of community resources</a:t>
            </a:r>
          </a:p>
          <a:p>
            <a:pPr marL="685800" lvl="0" indent="-685800">
              <a:spcBef>
                <a:spcPts val="1200"/>
              </a:spcBef>
              <a:buFont typeface="Arial" panose="020B0604020202020204" pitchFamily="34" charset="0"/>
              <a:buChar char="•"/>
            </a:pPr>
            <a:r>
              <a:rPr lang="en-US" dirty="0"/>
              <a:t>Future ease for closed-loop simulations through Reinforcement Learning package, “</a:t>
            </a:r>
            <a:r>
              <a:rPr lang="en-US" dirty="0" err="1"/>
              <a:t>MLAgents</a:t>
            </a:r>
            <a:r>
              <a:rPr lang="en-US" dirty="0"/>
              <a:t>”</a:t>
            </a:r>
          </a:p>
          <a:p>
            <a:endParaRPr lang="en-US" dirty="0"/>
          </a:p>
        </p:txBody>
      </p:sp>
      <p:sp>
        <p:nvSpPr>
          <p:cNvPr id="3" name="Text Placeholder 2">
            <a:extLst>
              <a:ext uri="{FF2B5EF4-FFF2-40B4-BE49-F238E27FC236}">
                <a16:creationId xmlns:a16="http://schemas.microsoft.com/office/drawing/2014/main" id="{AB1E6E48-AC4A-BA2A-83E3-2D157CAC68EE}"/>
              </a:ext>
            </a:extLst>
          </p:cNvPr>
          <p:cNvSpPr>
            <a:spLocks noGrp="1"/>
          </p:cNvSpPr>
          <p:nvPr>
            <p:ph type="body" sz="quarter" idx="11"/>
          </p:nvPr>
        </p:nvSpPr>
        <p:spPr/>
        <p:txBody>
          <a:bodyPr/>
          <a:lstStyle/>
          <a:p>
            <a:r>
              <a:rPr lang="en-US" dirty="0"/>
              <a:t>Simulation Platform and Sensor Modeling</a:t>
            </a:r>
          </a:p>
        </p:txBody>
      </p:sp>
      <p:pic>
        <p:nvPicPr>
          <p:cNvPr id="4" name="Graphic 7">
            <a:extLst>
              <a:ext uri="{FF2B5EF4-FFF2-40B4-BE49-F238E27FC236}">
                <a16:creationId xmlns:a16="http://schemas.microsoft.com/office/drawing/2014/main" id="{7847FAF5-ED94-ACD7-A141-A956611C65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70276" y="2877575"/>
            <a:ext cx="10816359" cy="3980425"/>
          </a:xfrm>
          <a:prstGeom prst="rect">
            <a:avLst/>
          </a:prstGeom>
          <a:noFill/>
          <a:ln cap="flat">
            <a:noFill/>
          </a:ln>
        </p:spPr>
      </p:pic>
      <p:sp>
        <p:nvSpPr>
          <p:cNvPr id="6" name="Text Placeholder 1">
            <a:extLst>
              <a:ext uri="{FF2B5EF4-FFF2-40B4-BE49-F238E27FC236}">
                <a16:creationId xmlns:a16="http://schemas.microsoft.com/office/drawing/2014/main" id="{6E649F50-B782-18AB-1E78-C94594737182}"/>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707415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2BBC35-5918-7DAD-60AD-80AADEBC7F98}"/>
              </a:ext>
            </a:extLst>
          </p:cNvPr>
          <p:cNvSpPr>
            <a:spLocks noGrp="1"/>
          </p:cNvSpPr>
          <p:nvPr>
            <p:ph type="body" sz="quarter" idx="10"/>
          </p:nvPr>
        </p:nvSpPr>
        <p:spPr>
          <a:xfrm>
            <a:off x="1981201" y="2479921"/>
            <a:ext cx="9540818" cy="4908432"/>
          </a:xfrm>
        </p:spPr>
        <p:txBody>
          <a:bodyPr/>
          <a:lstStyle/>
          <a:p>
            <a:pPr lvl="0"/>
            <a:r>
              <a:rPr lang="en-US" sz="3600" u="sng" dirty="0" err="1"/>
              <a:t>Clearpath</a:t>
            </a:r>
            <a:r>
              <a:rPr lang="en-US" sz="3600" u="sng" dirty="0"/>
              <a:t> Robotics Husky A-300</a:t>
            </a:r>
          </a:p>
          <a:p>
            <a:pPr marL="571500" lvl="0" indent="-571500">
              <a:spcBef>
                <a:spcPts val="1200"/>
              </a:spcBef>
              <a:buFont typeface="Arial" panose="020B0604020202020204" pitchFamily="34" charset="0"/>
              <a:buChar char="•"/>
            </a:pPr>
            <a:r>
              <a:rPr lang="en-US" sz="3600" dirty="0"/>
              <a:t>39 x 27.5 x 15” dimensions</a:t>
            </a:r>
          </a:p>
          <a:p>
            <a:pPr marL="571500" lvl="0" indent="-571500">
              <a:spcBef>
                <a:spcPts val="1200"/>
              </a:spcBef>
              <a:buFont typeface="Arial" panose="020B0604020202020204" pitchFamily="34" charset="0"/>
              <a:buChar char="•"/>
            </a:pPr>
            <a:r>
              <a:rPr lang="en-US" sz="3600" dirty="0"/>
              <a:t>176 </a:t>
            </a:r>
            <a:r>
              <a:rPr lang="en-US" sz="3600" dirty="0" err="1"/>
              <a:t>lbs</a:t>
            </a:r>
            <a:r>
              <a:rPr lang="en-US" sz="3600" dirty="0"/>
              <a:t> (80kg)</a:t>
            </a:r>
          </a:p>
          <a:p>
            <a:pPr marL="571500" lvl="0" indent="-571500">
              <a:spcBef>
                <a:spcPts val="1200"/>
              </a:spcBef>
              <a:buFont typeface="Arial" panose="020B0604020202020204" pitchFamily="34" charset="0"/>
              <a:buChar char="•"/>
            </a:pPr>
            <a:r>
              <a:rPr lang="en-US" sz="3600" dirty="0"/>
              <a:t>30° maximum climbing incline</a:t>
            </a:r>
          </a:p>
          <a:p>
            <a:pPr marL="571500" lvl="0" indent="-571500">
              <a:spcBef>
                <a:spcPts val="1200"/>
              </a:spcBef>
              <a:buFont typeface="Arial" panose="020B0604020202020204" pitchFamily="34" charset="0"/>
              <a:buChar char="•"/>
            </a:pPr>
            <a:r>
              <a:rPr lang="en-US" sz="3600" dirty="0"/>
              <a:t>Controller provided by Clemson </a:t>
            </a:r>
            <a:r>
              <a:rPr lang="en-US" sz="3600" dirty="0" err="1"/>
              <a:t>Autodrive’s</a:t>
            </a:r>
            <a:r>
              <a:rPr lang="en-US" sz="3600" dirty="0"/>
              <a:t> vehicle controller for preset dynamics</a:t>
            </a:r>
          </a:p>
        </p:txBody>
      </p:sp>
      <p:sp>
        <p:nvSpPr>
          <p:cNvPr id="6" name="Text Placeholder 1">
            <a:extLst>
              <a:ext uri="{FF2B5EF4-FFF2-40B4-BE49-F238E27FC236}">
                <a16:creationId xmlns:a16="http://schemas.microsoft.com/office/drawing/2014/main" id="{B290195F-CCB9-E79C-0533-F8B59180D16D}"/>
              </a:ext>
            </a:extLst>
          </p:cNvPr>
          <p:cNvSpPr txBox="1">
            <a:spLocks/>
          </p:cNvSpPr>
          <p:nvPr/>
        </p:nvSpPr>
        <p:spPr>
          <a:xfrm>
            <a:off x="1981200" y="7146577"/>
            <a:ext cx="10879015" cy="4908432"/>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r>
              <a:rPr lang="en-US" sz="3600" u="sng" dirty="0" err="1"/>
              <a:t>UnitySensors</a:t>
            </a:r>
            <a:r>
              <a:rPr lang="en-US" sz="3600" u="sng" dirty="0"/>
              <a:t> 2.0.5 (Field Robotics Japan)</a:t>
            </a:r>
          </a:p>
          <a:p>
            <a:pPr marL="571500" lvl="0" indent="-571500">
              <a:spcBef>
                <a:spcPts val="1200"/>
              </a:spcBef>
              <a:buFont typeface="Arial" panose="020B0604020202020204" pitchFamily="34" charset="0"/>
              <a:buChar char="•"/>
            </a:pPr>
            <a:r>
              <a:rPr lang="en-US" sz="3600" dirty="0"/>
              <a:t>Five RGB cameras (front, back, left, right, overhead)</a:t>
            </a:r>
          </a:p>
          <a:p>
            <a:pPr marL="571500" lvl="0" indent="-571500">
              <a:spcBef>
                <a:spcPts val="1200"/>
              </a:spcBef>
              <a:buFont typeface="Arial" panose="020B0604020202020204" pitchFamily="34" charset="0"/>
              <a:buChar char="•"/>
            </a:pPr>
            <a:r>
              <a:rPr lang="en-US" sz="3600" dirty="0"/>
              <a:t>Velodyne VLP-32 (max. 115,200 points)</a:t>
            </a:r>
          </a:p>
          <a:p>
            <a:pPr marL="571500" lvl="0" indent="-571500">
              <a:spcBef>
                <a:spcPts val="1200"/>
              </a:spcBef>
              <a:buFont typeface="Arial" panose="020B0604020202020204" pitchFamily="34" charset="0"/>
              <a:buChar char="•"/>
            </a:pPr>
            <a:r>
              <a:rPr lang="en-US" sz="3600" dirty="0"/>
              <a:t>GPS</a:t>
            </a:r>
          </a:p>
          <a:p>
            <a:pPr marL="571500" lvl="0" indent="-571500">
              <a:spcBef>
                <a:spcPts val="1200"/>
              </a:spcBef>
              <a:buFont typeface="Arial" panose="020B0604020202020204" pitchFamily="34" charset="0"/>
              <a:buChar char="•"/>
            </a:pPr>
            <a:r>
              <a:rPr lang="en-US" sz="3600" dirty="0"/>
              <a:t>IMU (velocity, acceleration, rotation, angular velocity, GT position)</a:t>
            </a:r>
          </a:p>
          <a:p>
            <a:pPr marL="571500" lvl="0" indent="-571500">
              <a:buFont typeface="Arial" panose="020B0604020202020204" pitchFamily="34" charset="0"/>
              <a:buChar char="•"/>
            </a:pPr>
            <a:endParaRPr lang="en-US" sz="3600" dirty="0"/>
          </a:p>
        </p:txBody>
      </p:sp>
      <p:sp>
        <p:nvSpPr>
          <p:cNvPr id="7" name="Text Placeholder 2">
            <a:extLst>
              <a:ext uri="{FF2B5EF4-FFF2-40B4-BE49-F238E27FC236}">
                <a16:creationId xmlns:a16="http://schemas.microsoft.com/office/drawing/2014/main" id="{C4F56A05-5EFF-D806-2EF2-74BD8473EB3D}"/>
              </a:ext>
            </a:extLst>
          </p:cNvPr>
          <p:cNvSpPr>
            <a:spLocks noGrp="1"/>
          </p:cNvSpPr>
          <p:nvPr>
            <p:ph type="body" sz="quarter" idx="11"/>
          </p:nvPr>
        </p:nvSpPr>
        <p:spPr>
          <a:xfrm>
            <a:off x="1981200" y="238931"/>
            <a:ext cx="13127502" cy="1857155"/>
          </a:xfrm>
        </p:spPr>
        <p:txBody>
          <a:bodyPr/>
          <a:lstStyle/>
          <a:p>
            <a:r>
              <a:rPr lang="en-US" dirty="0"/>
              <a:t>Simulation Platform and Sensor Modeling</a:t>
            </a:r>
          </a:p>
        </p:txBody>
      </p:sp>
      <p:pic>
        <p:nvPicPr>
          <p:cNvPr id="8" name="unity1">
            <a:hlinkClick r:id="" action="ppaction://media"/>
            <a:extLst>
              <a:ext uri="{FF2B5EF4-FFF2-40B4-BE49-F238E27FC236}">
                <a16:creationId xmlns:a16="http://schemas.microsoft.com/office/drawing/2014/main" id="{B2CA67A1-FB7F-3762-25F8-6A6EE326C03E}"/>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30170" t="21465" r="2136" b="8975"/>
          <a:stretch>
            <a:fillRect/>
          </a:stretch>
        </p:blipFill>
        <p:spPr>
          <a:xfrm>
            <a:off x="11784608" y="2859473"/>
            <a:ext cx="12174064" cy="7034987"/>
          </a:xfrm>
          <a:prstGeom prst="rect">
            <a:avLst/>
          </a:prstGeom>
        </p:spPr>
      </p:pic>
      <p:sp>
        <p:nvSpPr>
          <p:cNvPr id="4" name="Text Placeholder 1">
            <a:extLst>
              <a:ext uri="{FF2B5EF4-FFF2-40B4-BE49-F238E27FC236}">
                <a16:creationId xmlns:a16="http://schemas.microsoft.com/office/drawing/2014/main" id="{69C33DF5-D085-6F67-65CE-EFB1F5605CAC}"/>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259763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0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p:cTn id="12" fill="hold" display="0">
                  <p:stCondLst>
                    <p:cond delay="indefinite"/>
                  </p:stCondLst>
                </p:cTn>
                <p:tgtEl>
                  <p:spTgt spid="8"/>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A2968-2D3C-CD13-63DB-F2BB5A99D26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F9AE5D-6BA7-1408-E2BB-722C04BCB3C7}"/>
              </a:ext>
            </a:extLst>
          </p:cNvPr>
          <p:cNvSpPr>
            <a:spLocks noGrp="1"/>
          </p:cNvSpPr>
          <p:nvPr>
            <p:ph type="body" sz="quarter" idx="10"/>
          </p:nvPr>
        </p:nvSpPr>
        <p:spPr>
          <a:xfrm>
            <a:off x="1981200" y="2761275"/>
            <a:ext cx="20292646" cy="825987"/>
          </a:xfrm>
        </p:spPr>
        <p:txBody>
          <a:bodyPr/>
          <a:lstStyle/>
          <a:p>
            <a:pPr lvl="0"/>
            <a:r>
              <a:rPr lang="en-US" sz="3600" u="sng" dirty="0"/>
              <a:t>Four primary components:</a:t>
            </a:r>
            <a:r>
              <a:rPr lang="en-US" sz="3600" dirty="0"/>
              <a:t> </a:t>
            </a:r>
            <a:r>
              <a:rPr lang="en-US" sz="3600" b="1" i="1" dirty="0"/>
              <a:t>heightmaps</a:t>
            </a:r>
            <a:r>
              <a:rPr lang="en-US" sz="3600" dirty="0"/>
              <a:t>, surfaces, objects, environmental conditions</a:t>
            </a:r>
            <a:endParaRPr lang="en-US" sz="3600" u="sng" dirty="0"/>
          </a:p>
        </p:txBody>
      </p:sp>
      <p:sp>
        <p:nvSpPr>
          <p:cNvPr id="7" name="Text Placeholder 2">
            <a:extLst>
              <a:ext uri="{FF2B5EF4-FFF2-40B4-BE49-F238E27FC236}">
                <a16:creationId xmlns:a16="http://schemas.microsoft.com/office/drawing/2014/main" id="{E7C8ECE4-6E10-3A43-04FE-FE21FECF50C5}"/>
              </a:ext>
            </a:extLst>
          </p:cNvPr>
          <p:cNvSpPr>
            <a:spLocks noGrp="1"/>
          </p:cNvSpPr>
          <p:nvPr>
            <p:ph type="body" sz="quarter" idx="11"/>
          </p:nvPr>
        </p:nvSpPr>
        <p:spPr>
          <a:xfrm>
            <a:off x="1981200" y="238931"/>
            <a:ext cx="13127502" cy="1857155"/>
          </a:xfrm>
        </p:spPr>
        <p:txBody>
          <a:bodyPr/>
          <a:lstStyle/>
          <a:p>
            <a:r>
              <a:rPr lang="en-US" dirty="0"/>
              <a:t>Procedural Environment Generation</a:t>
            </a:r>
          </a:p>
        </p:txBody>
      </p:sp>
      <p:sp>
        <p:nvSpPr>
          <p:cNvPr id="8" name="Text Placeholder 1">
            <a:extLst>
              <a:ext uri="{FF2B5EF4-FFF2-40B4-BE49-F238E27FC236}">
                <a16:creationId xmlns:a16="http://schemas.microsoft.com/office/drawing/2014/main" id="{115E29B2-6B36-683A-1334-C1981A6AC6CA}"/>
              </a:ext>
            </a:extLst>
          </p:cNvPr>
          <p:cNvSpPr txBox="1">
            <a:spLocks/>
          </p:cNvSpPr>
          <p:nvPr/>
        </p:nvSpPr>
        <p:spPr>
          <a:xfrm>
            <a:off x="1981200" y="9884265"/>
            <a:ext cx="9127994" cy="825987"/>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lgn="ctr"/>
            <a:r>
              <a:rPr lang="en-US" sz="4400" dirty="0"/>
              <a:t>Mountainous Region</a:t>
            </a:r>
          </a:p>
        </p:txBody>
      </p:sp>
      <p:pic>
        <p:nvPicPr>
          <p:cNvPr id="9" name="Picture 2">
            <a:extLst>
              <a:ext uri="{FF2B5EF4-FFF2-40B4-BE49-F238E27FC236}">
                <a16:creationId xmlns:a16="http://schemas.microsoft.com/office/drawing/2014/main" id="{E58E1331-4A1B-19D3-AE50-3D12351DE304}"/>
              </a:ext>
            </a:extLst>
          </p:cNvPr>
          <p:cNvPicPr>
            <a:picLocks noChangeAspect="1"/>
          </p:cNvPicPr>
          <p:nvPr/>
        </p:nvPicPr>
        <p:blipFill>
          <a:blip r:embed="rId3"/>
          <a:srcRect/>
          <a:stretch>
            <a:fillRect/>
          </a:stretch>
        </p:blipFill>
        <p:spPr>
          <a:xfrm>
            <a:off x="1981200" y="5597578"/>
            <a:ext cx="9127994" cy="4154409"/>
          </a:xfrm>
          <a:prstGeom prst="rect">
            <a:avLst/>
          </a:prstGeom>
          <a:noFill/>
          <a:ln cap="flat">
            <a:noFill/>
          </a:ln>
        </p:spPr>
      </p:pic>
      <p:pic>
        <p:nvPicPr>
          <p:cNvPr id="10" name="Picture 9">
            <a:extLst>
              <a:ext uri="{FF2B5EF4-FFF2-40B4-BE49-F238E27FC236}">
                <a16:creationId xmlns:a16="http://schemas.microsoft.com/office/drawing/2014/main" id="{A0299CB1-D5DC-EB27-1DAE-4D4A9BD80C9C}"/>
              </a:ext>
            </a:extLst>
          </p:cNvPr>
          <p:cNvPicPr>
            <a:picLocks noChangeAspect="1"/>
          </p:cNvPicPr>
          <p:nvPr/>
        </p:nvPicPr>
        <p:blipFill>
          <a:blip r:embed="rId4"/>
          <a:srcRect/>
          <a:stretch>
            <a:fillRect/>
          </a:stretch>
        </p:blipFill>
        <p:spPr>
          <a:xfrm>
            <a:off x="13274808" y="5582953"/>
            <a:ext cx="9127995" cy="4139784"/>
          </a:xfrm>
          <a:prstGeom prst="rect">
            <a:avLst/>
          </a:prstGeom>
          <a:noFill/>
          <a:ln cap="flat">
            <a:noFill/>
          </a:ln>
        </p:spPr>
      </p:pic>
      <p:sp>
        <p:nvSpPr>
          <p:cNvPr id="11" name="Text Placeholder 1">
            <a:extLst>
              <a:ext uri="{FF2B5EF4-FFF2-40B4-BE49-F238E27FC236}">
                <a16:creationId xmlns:a16="http://schemas.microsoft.com/office/drawing/2014/main" id="{D5E7B35A-55BC-427A-4BF4-9E64D1B0EEF3}"/>
              </a:ext>
            </a:extLst>
          </p:cNvPr>
          <p:cNvSpPr txBox="1">
            <a:spLocks/>
          </p:cNvSpPr>
          <p:nvPr/>
        </p:nvSpPr>
        <p:spPr>
          <a:xfrm>
            <a:off x="2133600" y="4404851"/>
            <a:ext cx="20292646" cy="825987"/>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r>
              <a:rPr lang="en-US" sz="3600" dirty="0"/>
              <a:t>Heightmaps generated using noise functions like Perlin, Simplex, and Cellular</a:t>
            </a:r>
          </a:p>
        </p:txBody>
      </p:sp>
      <p:sp>
        <p:nvSpPr>
          <p:cNvPr id="12" name="Text Placeholder 1">
            <a:extLst>
              <a:ext uri="{FF2B5EF4-FFF2-40B4-BE49-F238E27FC236}">
                <a16:creationId xmlns:a16="http://schemas.microsoft.com/office/drawing/2014/main" id="{07144A01-9CB1-F7D3-1F00-CD12FB583189}"/>
              </a:ext>
            </a:extLst>
          </p:cNvPr>
          <p:cNvSpPr txBox="1">
            <a:spLocks/>
          </p:cNvSpPr>
          <p:nvPr/>
        </p:nvSpPr>
        <p:spPr>
          <a:xfrm>
            <a:off x="13298252" y="9884265"/>
            <a:ext cx="9127994" cy="825987"/>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lgn="ctr"/>
            <a:r>
              <a:rPr lang="en-US" sz="4400" dirty="0"/>
              <a:t>Desert Region</a:t>
            </a:r>
          </a:p>
        </p:txBody>
      </p:sp>
      <p:sp>
        <p:nvSpPr>
          <p:cNvPr id="4" name="Text Placeholder 1">
            <a:extLst>
              <a:ext uri="{FF2B5EF4-FFF2-40B4-BE49-F238E27FC236}">
                <a16:creationId xmlns:a16="http://schemas.microsoft.com/office/drawing/2014/main" id="{D533F9E8-127D-51A3-6006-891DB94AB462}"/>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999770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13C5B9-D9EF-797A-4BBE-8136E5BE0E8C}"/>
              </a:ext>
            </a:extLst>
          </p:cNvPr>
          <p:cNvSpPr>
            <a:spLocks noGrp="1"/>
          </p:cNvSpPr>
          <p:nvPr>
            <p:ph type="body" sz="quarter" idx="11"/>
          </p:nvPr>
        </p:nvSpPr>
        <p:spPr/>
        <p:txBody>
          <a:bodyPr/>
          <a:lstStyle/>
          <a:p>
            <a:r>
              <a:rPr lang="en-US" dirty="0"/>
              <a:t>Procedural Environment Generation</a:t>
            </a:r>
          </a:p>
        </p:txBody>
      </p:sp>
      <p:sp>
        <p:nvSpPr>
          <p:cNvPr id="4" name="Text Placeholder 1">
            <a:extLst>
              <a:ext uri="{FF2B5EF4-FFF2-40B4-BE49-F238E27FC236}">
                <a16:creationId xmlns:a16="http://schemas.microsoft.com/office/drawing/2014/main" id="{4930EC6C-CF58-E83A-839C-DD11380A1FCE}"/>
              </a:ext>
            </a:extLst>
          </p:cNvPr>
          <p:cNvSpPr>
            <a:spLocks noGrp="1"/>
          </p:cNvSpPr>
          <p:nvPr>
            <p:ph type="body" sz="quarter" idx="10"/>
          </p:nvPr>
        </p:nvSpPr>
        <p:spPr>
          <a:xfrm>
            <a:off x="1981200" y="2761275"/>
            <a:ext cx="20292646" cy="825987"/>
          </a:xfrm>
        </p:spPr>
        <p:txBody>
          <a:bodyPr/>
          <a:lstStyle/>
          <a:p>
            <a:pPr lvl="0"/>
            <a:r>
              <a:rPr lang="en-US" sz="3600" u="sng" dirty="0"/>
              <a:t>Four primary components:</a:t>
            </a:r>
            <a:r>
              <a:rPr lang="en-US" sz="3600" dirty="0"/>
              <a:t> heightmaps, </a:t>
            </a:r>
            <a:r>
              <a:rPr lang="en-US" sz="3600" b="1" i="1" dirty="0"/>
              <a:t>surfaces</a:t>
            </a:r>
            <a:r>
              <a:rPr lang="en-US" sz="3600" dirty="0"/>
              <a:t>, objects, environmental conditions</a:t>
            </a:r>
            <a:endParaRPr lang="en-US" sz="3600" u="sng" dirty="0"/>
          </a:p>
        </p:txBody>
      </p:sp>
      <p:sp>
        <p:nvSpPr>
          <p:cNvPr id="5" name="Text Placeholder 1">
            <a:extLst>
              <a:ext uri="{FF2B5EF4-FFF2-40B4-BE49-F238E27FC236}">
                <a16:creationId xmlns:a16="http://schemas.microsoft.com/office/drawing/2014/main" id="{5483C0B9-E975-1CE2-EC6B-C8F206890CD7}"/>
              </a:ext>
            </a:extLst>
          </p:cNvPr>
          <p:cNvSpPr txBox="1">
            <a:spLocks/>
          </p:cNvSpPr>
          <p:nvPr/>
        </p:nvSpPr>
        <p:spPr>
          <a:xfrm>
            <a:off x="2045677" y="3839457"/>
            <a:ext cx="8083061" cy="5046635"/>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lvl="0"/>
            <a:r>
              <a:rPr lang="en-US" sz="3600" dirty="0"/>
              <a:t>Surface textures are:</a:t>
            </a:r>
          </a:p>
          <a:p>
            <a:pPr marL="571500" lvl="0" indent="-571500">
              <a:spcBef>
                <a:spcPts val="2400"/>
              </a:spcBef>
              <a:buFont typeface="Arial" panose="020B0604020202020204" pitchFamily="34" charset="0"/>
              <a:buChar char="•"/>
            </a:pPr>
            <a:r>
              <a:rPr lang="en-US" sz="4400" dirty="0"/>
              <a:t>Blended using </a:t>
            </a:r>
            <a:r>
              <a:rPr lang="en-US" sz="4400" dirty="0" err="1"/>
              <a:t>splatmap</a:t>
            </a:r>
            <a:r>
              <a:rPr lang="en-US" sz="4400" dirty="0"/>
              <a:t> arrays</a:t>
            </a:r>
          </a:p>
          <a:p>
            <a:pPr marL="571500" lvl="0" indent="-571500">
              <a:spcBef>
                <a:spcPts val="2400"/>
              </a:spcBef>
              <a:buFont typeface="Arial" panose="020B0604020202020204" pitchFamily="34" charset="0"/>
              <a:buChar char="•"/>
            </a:pPr>
            <a:r>
              <a:rPr lang="en-US" sz="4400" dirty="0"/>
              <a:t>Assigned friction (‘stiffness’) values to align with </a:t>
            </a:r>
            <a:r>
              <a:rPr lang="en-US" sz="4400" dirty="0" err="1"/>
              <a:t>terramechanic</a:t>
            </a:r>
            <a:r>
              <a:rPr lang="en-US" sz="4400" dirty="0"/>
              <a:t> properties</a:t>
            </a:r>
          </a:p>
        </p:txBody>
      </p:sp>
      <p:pic>
        <p:nvPicPr>
          <p:cNvPr id="7" name="Picture 3">
            <a:extLst>
              <a:ext uri="{FF2B5EF4-FFF2-40B4-BE49-F238E27FC236}">
                <a16:creationId xmlns:a16="http://schemas.microsoft.com/office/drawing/2014/main" id="{8389959E-8000-7E39-1076-7C5437D40473}"/>
              </a:ext>
            </a:extLst>
          </p:cNvPr>
          <p:cNvPicPr>
            <a:picLocks noChangeAspect="1"/>
          </p:cNvPicPr>
          <p:nvPr/>
        </p:nvPicPr>
        <p:blipFill>
          <a:blip r:embed="rId3"/>
          <a:srcRect t="4324" r="1065"/>
          <a:stretch>
            <a:fillRect/>
          </a:stretch>
        </p:blipFill>
        <p:spPr>
          <a:xfrm>
            <a:off x="11710979" y="4323867"/>
            <a:ext cx="12171892" cy="5804871"/>
          </a:xfrm>
          <a:prstGeom prst="rect">
            <a:avLst/>
          </a:prstGeom>
          <a:noFill/>
          <a:ln cap="flat">
            <a:noFill/>
          </a:ln>
        </p:spPr>
      </p:pic>
      <p:sp>
        <p:nvSpPr>
          <p:cNvPr id="6" name="Text Placeholder 1">
            <a:extLst>
              <a:ext uri="{FF2B5EF4-FFF2-40B4-BE49-F238E27FC236}">
                <a16:creationId xmlns:a16="http://schemas.microsoft.com/office/drawing/2014/main" id="{1F4F03AB-997F-62D3-B865-0CBD3CCA274C}"/>
              </a:ext>
            </a:extLst>
          </p:cNvPr>
          <p:cNvSpPr txBox="1">
            <a:spLocks/>
          </p:cNvSpPr>
          <p:nvPr/>
        </p:nvSpPr>
        <p:spPr>
          <a:xfrm>
            <a:off x="198314" y="12002490"/>
            <a:ext cx="14910388" cy="96370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solidFill>
                  <a:schemeClr val="tx1"/>
                </a:solidFill>
                <a:latin typeface="Arial" panose="020B0604020202020204" pitchFamily="34" charset="0"/>
                <a:cs typeface="Arial" panose="020B0604020202020204" pitchFamily="34" charset="0"/>
              </a:rPr>
              <a:t>DISTRIBUTION STATEMENT A. </a:t>
            </a:r>
          </a:p>
          <a:p>
            <a:r>
              <a:rPr lang="en-US" sz="2400" dirty="0">
                <a:solidFill>
                  <a:schemeClr val="tx1"/>
                </a:solidFill>
                <a:latin typeface="Arial" panose="020B0604020202020204" pitchFamily="34" charset="0"/>
                <a:cs typeface="Arial" panose="020B0604020202020204" pitchFamily="34" charset="0"/>
              </a:rPr>
              <a:t>Approved for public release; distribution is unlimited. OPSEC # 10945</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588794"/>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FF17C0-2674-480C-83A0-546E874BF617}"/>
</file>

<file path=customXml/itemProps2.xml><?xml version="1.0" encoding="utf-8"?>
<ds:datastoreItem xmlns:ds="http://schemas.openxmlformats.org/officeDocument/2006/customXml" ds:itemID="{050BC4EA-38D3-4AB3-A772-E9C427E988CE}">
  <ds:schemaRefs>
    <ds:schemaRef ds:uri="http://purl.org/dc/elements/1.1/"/>
    <ds:schemaRef ds:uri="http://www.w3.org/XML/1998/namespace"/>
    <ds:schemaRef ds:uri="http://schemas.microsoft.com/office/2006/documentManagement/types"/>
    <ds:schemaRef ds:uri="http://schemas.openxmlformats.org/package/2006/metadata/core-properties"/>
    <ds:schemaRef ds:uri="e7ec7209-be11-426d-9cca-1f7cea56687c"/>
    <ds:schemaRef ds:uri="http://schemas.microsoft.com/office/2006/metadata/properties"/>
    <ds:schemaRef ds:uri="http://schemas.microsoft.com/office/infopath/2007/PartnerControls"/>
    <ds:schemaRef ds:uri="http://purl.org/dc/terms/"/>
    <ds:schemaRef ds:uri="http://purl.org/dc/dcmitype/"/>
  </ds:schemaRefs>
</ds:datastoreItem>
</file>

<file path=customXml/itemProps3.xml><?xml version="1.0" encoding="utf-8"?>
<ds:datastoreItem xmlns:ds="http://schemas.openxmlformats.org/officeDocument/2006/customXml" ds:itemID="{85B47D03-23E7-4C88-841B-2F27E6791A60}">
  <ds:schemaRefs>
    <ds:schemaRef ds:uri="http://schemas.microsoft.com/sharepoint/v3/contenttype/forms"/>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1962</TotalTime>
  <Words>1984</Words>
  <Application>Microsoft Office PowerPoint</Application>
  <PresentationFormat>Custom</PresentationFormat>
  <Paragraphs>246</Paragraphs>
  <Slides>17</Slides>
  <Notes>17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Arial</vt:lpstr>
      <vt:lpstr>Franklin Gothic Book</vt:lpstr>
      <vt:lpstr>Helvetica Light</vt:lpstr>
      <vt:lpstr>Helvetica Neue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Leslie Smith</cp:lastModifiedBy>
  <cp:revision>334</cp:revision>
  <dcterms:modified xsi:type="dcterms:W3CDTF">2026-08-08T00:24:02Z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y fmtid="{D5CDD505-2E9C-101B-9397-08002B2CF9AE}" pid="3" name="MediaServiceImageTags">
    <vt:lpwstr/>
  </property>
</Properties>
</file>